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 id="2147483702" r:id="rId5"/>
    <p:sldMasterId id="2147483714" r:id="rId6"/>
  </p:sldMasterIdLst>
  <p:notesMasterIdLst>
    <p:notesMasterId r:id="rId24"/>
  </p:notesMasterIdLst>
  <p:handoutMasterIdLst>
    <p:handoutMasterId r:id="rId25"/>
  </p:handoutMasterIdLst>
  <p:sldIdLst>
    <p:sldId id="256" r:id="rId7"/>
    <p:sldId id="257" r:id="rId8"/>
    <p:sldId id="466" r:id="rId9"/>
    <p:sldId id="467" r:id="rId10"/>
    <p:sldId id="468" r:id="rId11"/>
    <p:sldId id="469" r:id="rId12"/>
    <p:sldId id="470" r:id="rId13"/>
    <p:sldId id="471" r:id="rId14"/>
    <p:sldId id="472" r:id="rId15"/>
    <p:sldId id="473" r:id="rId16"/>
    <p:sldId id="474" r:id="rId17"/>
    <p:sldId id="475" r:id="rId18"/>
    <p:sldId id="476" r:id="rId19"/>
    <p:sldId id="477" r:id="rId20"/>
    <p:sldId id="478" r:id="rId21"/>
    <p:sldId id="479" r:id="rId22"/>
    <p:sldId id="480" r:id="rId23"/>
  </p:sldIdLst>
  <p:sldSz cx="12192000" cy="6858000"/>
  <p:notesSz cx="9939338" cy="6807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Li" initials="VL" lastIdx="15" clrIdx="0">
    <p:extLst>
      <p:ext uri="{19B8F6BF-5375-455C-9EA6-DF929625EA0E}">
        <p15:presenceInfo xmlns:p15="http://schemas.microsoft.com/office/powerpoint/2012/main" userId="Vanessa Li" providerId="None"/>
      </p:ext>
    </p:extLst>
  </p:cmAuthor>
  <p:cmAuthor id="2" name="Jesse Herwig" initials="JH" lastIdx="2" clrIdx="1">
    <p:extLst>
      <p:ext uri="{19B8F6BF-5375-455C-9EA6-DF929625EA0E}">
        <p15:presenceInfo xmlns:p15="http://schemas.microsoft.com/office/powerpoint/2012/main" userId="S::herwigjl@qut.edu.au::09b9202d-52b8-47b9-99db-693d11bfb018" providerId="AD"/>
      </p:ext>
    </p:extLst>
  </p:cmAuthor>
  <p:cmAuthor id="3" name="Vanessa Li" initials="VL [2]" lastIdx="1" clrIdx="2">
    <p:extLst>
      <p:ext uri="{19B8F6BF-5375-455C-9EA6-DF929625EA0E}">
        <p15:presenceInfo xmlns:p15="http://schemas.microsoft.com/office/powerpoint/2012/main" userId="S::liv@qut.edu.au::404ce050-abef-49ad-ac4f-9dd4ab5508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BC55"/>
    <a:srgbClr val="51C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598869-137A-4A23-A7BB-C026519448D2}" v="73" dt="2021-07-29T22:43:37.724"/>
    <p1510:client id="{BDCFB9BC-03F3-485B-8C03-613648E7BEB8}" v="7" dt="2021-07-29T23:03:11.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66"/>
      </p:cViewPr>
      <p:guideLst>
        <p:guide orient="horz" pos="2160"/>
        <p:guide pos="3840"/>
      </p:guideLst>
    </p:cSldViewPr>
  </p:slideViewPr>
  <p:notesTextViewPr>
    <p:cViewPr>
      <p:scale>
        <a:sx n="1" d="1"/>
        <a:sy n="1" d="1"/>
      </p:scale>
      <p:origin x="0" y="0"/>
    </p:cViewPr>
  </p:notesTextViewPr>
  <p:sorterViewPr>
    <p:cViewPr varScale="1">
      <p:scale>
        <a:sx n="1" d="1"/>
        <a:sy n="1" d="1"/>
      </p:scale>
      <p:origin x="0" y="-13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5167C4-CE70-4CE7-B6FE-9AA37FF878FD}"/>
              </a:ext>
            </a:extLst>
          </p:cNvPr>
          <p:cNvSpPr>
            <a:spLocks noGrp="1"/>
          </p:cNvSpPr>
          <p:nvPr>
            <p:ph type="hdr" sz="quarter"/>
          </p:nvPr>
        </p:nvSpPr>
        <p:spPr>
          <a:xfrm>
            <a:off x="0" y="0"/>
            <a:ext cx="2971800" cy="96838"/>
          </a:xfrm>
          <a:prstGeom prst="rect">
            <a:avLst/>
          </a:prstGeom>
        </p:spPr>
        <p:txBody>
          <a:bodyPr vert="horz" lIns="91440" tIns="45720" rIns="91440" bIns="45720" rtlCol="0"/>
          <a:lstStyle>
            <a:lvl1pPr algn="l">
              <a:defRPr sz="1200"/>
            </a:lvl1pPr>
          </a:lstStyle>
          <a:p>
            <a:r>
              <a:rPr lang="en-AU"/>
              <a:t>PYTHON Cars of the Future</a:t>
            </a:r>
          </a:p>
        </p:txBody>
      </p:sp>
      <p:sp>
        <p:nvSpPr>
          <p:cNvPr id="3" name="Date Placeholder 2">
            <a:extLst>
              <a:ext uri="{FF2B5EF4-FFF2-40B4-BE49-F238E27FC236}">
                <a16:creationId xmlns:a16="http://schemas.microsoft.com/office/drawing/2014/main" id="{11DB6577-7B2B-4253-BE3B-53DEC46611B7}"/>
              </a:ext>
            </a:extLst>
          </p:cNvPr>
          <p:cNvSpPr>
            <a:spLocks noGrp="1"/>
          </p:cNvSpPr>
          <p:nvPr>
            <p:ph type="dt" sz="quarter" idx="1"/>
          </p:nvPr>
        </p:nvSpPr>
        <p:spPr>
          <a:xfrm>
            <a:off x="3884613" y="0"/>
            <a:ext cx="2971800" cy="96838"/>
          </a:xfrm>
          <a:prstGeom prst="rect">
            <a:avLst/>
          </a:prstGeom>
        </p:spPr>
        <p:txBody>
          <a:bodyPr vert="horz" lIns="91440" tIns="45720" rIns="91440" bIns="45720" rtlCol="0"/>
          <a:lstStyle>
            <a:lvl1pPr algn="r">
              <a:defRPr sz="1200"/>
            </a:lvl1pPr>
          </a:lstStyle>
          <a:p>
            <a:fld id="{E33378C3-1196-44FB-95B7-BCBD4D4A497B}" type="datetime1">
              <a:rPr lang="en-AU" smtClean="0"/>
              <a:t>29/09/2021</a:t>
            </a:fld>
            <a:endParaRPr lang="en-AU"/>
          </a:p>
        </p:txBody>
      </p:sp>
      <p:sp>
        <p:nvSpPr>
          <p:cNvPr id="4" name="Footer Placeholder 3">
            <a:extLst>
              <a:ext uri="{FF2B5EF4-FFF2-40B4-BE49-F238E27FC236}">
                <a16:creationId xmlns:a16="http://schemas.microsoft.com/office/drawing/2014/main" id="{D7E636A8-2B27-4778-ACB8-666C08E2CA32}"/>
              </a:ext>
            </a:extLst>
          </p:cNvPr>
          <p:cNvSpPr>
            <a:spLocks noGrp="1"/>
          </p:cNvSpPr>
          <p:nvPr>
            <p:ph type="ftr" sz="quarter" idx="2"/>
          </p:nvPr>
        </p:nvSpPr>
        <p:spPr>
          <a:xfrm>
            <a:off x="0" y="1846263"/>
            <a:ext cx="2971800" cy="9683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334599B8-01EE-4CAA-8496-6DC4D5DC356E}"/>
              </a:ext>
            </a:extLst>
          </p:cNvPr>
          <p:cNvSpPr>
            <a:spLocks noGrp="1"/>
          </p:cNvSpPr>
          <p:nvPr>
            <p:ph type="sldNum" sz="quarter" idx="3"/>
          </p:nvPr>
        </p:nvSpPr>
        <p:spPr>
          <a:xfrm>
            <a:off x="3884613" y="1846263"/>
            <a:ext cx="2971800" cy="96837"/>
          </a:xfrm>
          <a:prstGeom prst="rect">
            <a:avLst/>
          </a:prstGeom>
        </p:spPr>
        <p:txBody>
          <a:bodyPr vert="horz" lIns="91440" tIns="45720" rIns="91440" bIns="45720" rtlCol="0" anchor="b"/>
          <a:lstStyle>
            <a:lvl1pPr algn="r">
              <a:defRPr sz="1200"/>
            </a:lvl1pPr>
          </a:lstStyle>
          <a:p>
            <a:fld id="{5ADA119D-D0A6-4380-961E-42C65285286C}" type="slidenum">
              <a:rPr lang="en-AU" smtClean="0"/>
              <a:t>‹#›</a:t>
            </a:fld>
            <a:endParaRPr lang="en-AU"/>
          </a:p>
        </p:txBody>
      </p:sp>
    </p:spTree>
    <p:extLst>
      <p:ext uri="{BB962C8B-B14F-4D97-AF65-F5344CB8AC3E}">
        <p14:creationId xmlns:p14="http://schemas.microsoft.com/office/powerpoint/2010/main" val="1490258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AU"/>
              <a:t>PYTHON Cars of the Future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0FB3C-F658-456E-B02C-198E67007487}" type="datetime1">
              <a:rPr lang="en-AU" smtClean="0"/>
              <a:t>29/09/2021</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7800F-FE8C-4964-BC1D-3BD60299B71D}" type="slidenum">
              <a:rPr lang="en-AU" smtClean="0"/>
              <a:t>‹#›</a:t>
            </a:fld>
            <a:endParaRPr lang="en-AU"/>
          </a:p>
        </p:txBody>
      </p:sp>
    </p:spTree>
    <p:extLst>
      <p:ext uri="{BB962C8B-B14F-4D97-AF65-F5344CB8AC3E}">
        <p14:creationId xmlns:p14="http://schemas.microsoft.com/office/powerpoint/2010/main" val="2514106691"/>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Welcome</a:t>
            </a:r>
            <a:r>
              <a:rPr lang="en-AU" baseline="0"/>
              <a:t> to QUT Gardens Point Campus. You’re in the Science and Engineering Centre today , home of The Cube, </a:t>
            </a:r>
            <a:r>
              <a:rPr lang="en-US" sz="2300"/>
              <a:t>one of the largest digital learning and display spaces in world. </a:t>
            </a:r>
          </a:p>
          <a:p>
            <a:pPr marL="326218" indent="-326218">
              <a:buFont typeface="Arial" panose="020B0604020202020204" pitchFamily="34" charset="0"/>
              <a:buChar char="•"/>
            </a:pPr>
            <a:r>
              <a:rPr lang="en-US" sz="2300"/>
              <a:t>Ambassador Introductions: </a:t>
            </a:r>
          </a:p>
          <a:p>
            <a:pPr marL="1196132" lvl="1" indent="-326218">
              <a:buFont typeface="Arial" panose="020B0604020202020204" pitchFamily="34" charset="0"/>
              <a:buChar char="•"/>
            </a:pPr>
            <a:r>
              <a:rPr lang="en-US" sz="2300"/>
              <a:t>Name</a:t>
            </a:r>
          </a:p>
          <a:p>
            <a:pPr marL="1196132" lvl="1" indent="-326218">
              <a:buFont typeface="Arial" panose="020B0604020202020204" pitchFamily="34" charset="0"/>
              <a:buChar char="•"/>
            </a:pPr>
            <a:r>
              <a:rPr lang="en-US" sz="2300"/>
              <a:t>Degree and year you’re in</a:t>
            </a:r>
          </a:p>
          <a:p>
            <a:pPr marL="1196132" lvl="1" indent="-326218">
              <a:buFont typeface="Arial" panose="020B0604020202020204" pitchFamily="34" charset="0"/>
              <a:buChar char="•"/>
            </a:pPr>
            <a:r>
              <a:rPr lang="en-US" sz="2300"/>
              <a:t>Add something else about your degree or what you love about QUT </a:t>
            </a:r>
          </a:p>
          <a:p>
            <a:pPr marL="326218" indent="-326218">
              <a:buFont typeface="Arial" panose="020B0604020202020204" pitchFamily="34" charset="0"/>
              <a:buChar char="•"/>
            </a:pPr>
            <a:r>
              <a:rPr lang="en-US" sz="2300"/>
              <a:t>Point out where the toilets and bubblers are. Remind students to let their teacher know if they are leaving the room.</a:t>
            </a:r>
          </a:p>
          <a:p>
            <a:pPr marL="326218" indent="-326218">
              <a:buFont typeface="Arial" panose="020B0604020202020204" pitchFamily="34" charset="0"/>
              <a:buChar char="•"/>
            </a:pPr>
            <a:r>
              <a:rPr lang="en-AU"/>
              <a:t>The door is alarmed and will the alarm will sound if the door</a:t>
            </a:r>
            <a:r>
              <a:rPr lang="en-AU" baseline="0"/>
              <a:t> is left open or not closed properly so please be sure to close it properly behind you. </a:t>
            </a:r>
          </a:p>
          <a:p>
            <a:pPr marL="326218" indent="-326218">
              <a:buFont typeface="Arial" panose="020B0604020202020204" pitchFamily="34" charset="0"/>
              <a:buChar char="•"/>
            </a:pPr>
            <a:r>
              <a:rPr lang="en-AU" baseline="0"/>
              <a:t>In the unlikely event of an emergency, an alert sound will be heard. (Intermittent tone) This means be prepared to evacuate. If we need to evacuate the sound will change and there’ll be a verbal message. If this happens, stay calm, stay together as a group and follow us downstairs to the kidney lawn (point it out).</a:t>
            </a:r>
            <a:endParaRPr lang="en-AU"/>
          </a:p>
          <a:p>
            <a:endParaRPr lang="en-AU"/>
          </a:p>
        </p:txBody>
      </p:sp>
      <p:sp>
        <p:nvSpPr>
          <p:cNvPr id="4" name="Header Placeholder 3"/>
          <p:cNvSpPr>
            <a:spLocks noGrp="1"/>
          </p:cNvSpPr>
          <p:nvPr>
            <p:ph type="hdr" sz="quarter"/>
          </p:nvPr>
        </p:nvSpPr>
        <p:spPr/>
        <p:txBody>
          <a:bodyPr/>
          <a:lstStyle/>
          <a:p>
            <a:r>
              <a:rPr lang="en-AU"/>
              <a:t>PYTHON Cars of the Future</a:t>
            </a:r>
          </a:p>
        </p:txBody>
      </p:sp>
      <p:sp>
        <p:nvSpPr>
          <p:cNvPr id="5" name="Date Placeholder 4"/>
          <p:cNvSpPr>
            <a:spLocks noGrp="1"/>
          </p:cNvSpPr>
          <p:nvPr>
            <p:ph type="dt" idx="1"/>
          </p:nvPr>
        </p:nvSpPr>
        <p:spPr/>
        <p:txBody>
          <a:bodyPr/>
          <a:lstStyle/>
          <a:p>
            <a:fld id="{6C620678-8199-4E10-903B-9D39334B3FC5}" type="datetime1">
              <a:rPr lang="en-AU" smtClean="0"/>
              <a:t>29/09/2021</a:t>
            </a:fld>
            <a:endParaRPr lang="en-AU"/>
          </a:p>
        </p:txBody>
      </p:sp>
      <p:sp>
        <p:nvSpPr>
          <p:cNvPr id="6" name="Slide Number Placeholder 5"/>
          <p:cNvSpPr>
            <a:spLocks noGrp="1"/>
          </p:cNvSpPr>
          <p:nvPr>
            <p:ph type="sldNum" sz="quarter" idx="5"/>
          </p:nvPr>
        </p:nvSpPr>
        <p:spPr/>
        <p:txBody>
          <a:bodyPr/>
          <a:lstStyle/>
          <a:p>
            <a:fld id="{B82AB5DC-054E-4073-8FB7-EDAE701D6C83}" type="slidenum">
              <a:rPr lang="en-AU" smtClean="0"/>
              <a:pPr/>
              <a:t>3</a:t>
            </a:fld>
            <a:endParaRPr lang="en-AU"/>
          </a:p>
        </p:txBody>
      </p:sp>
    </p:spTree>
    <p:extLst>
      <p:ext uri="{BB962C8B-B14F-4D97-AF65-F5344CB8AC3E}">
        <p14:creationId xmlns:p14="http://schemas.microsoft.com/office/powerpoint/2010/main" val="11464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AD6A-C64E-44AA-B066-0DDA66AB3D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882BD778-7E92-4B7B-9377-5668B7B3FA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8FD70BC-1F74-4FF9-8B7E-A49117654315}"/>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BBD70B8-488C-4A8F-A7C2-3B2BBB4CCB0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C57AD2D-A914-4571-85D3-F3751DF26E1D}"/>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3814966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95A6-3C65-4B8F-9F59-B73AC86C902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A4FB80C-1D30-45A3-AD44-17D490496E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D345CAC-10F5-4F35-B5A8-3EE518595622}"/>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8D76EAAB-F2B5-4A19-B991-11413C24AED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1EC6300-5DFF-498A-AC98-A94FFD9BD7ED}"/>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4129033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C5808-17F0-4E4C-8FD1-B3DCCE2660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6267F04-BE35-4644-BF80-C144F4FC8F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AE25C8-A95F-4893-9452-136414EA01AB}"/>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1B9605FA-F98A-406D-B763-6E01A93699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D30FEE2-44EB-4CC0-BF17-F987B97590B5}"/>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1590374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01B7C-1B94-4D43-9984-5A1EDB610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0D8355F-7CFB-4709-AA62-2D5C8BDA2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8276C67-1E0A-4448-98D2-CE18B5879AA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8DB063D1-9C48-4085-B468-EB8CA6B6FA5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234598-54AE-41EA-A4F1-905963A1D5D3}"/>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4042399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43EF-59C6-44BE-A185-EC22AB865FA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ADBA977-DDC1-41A7-9A21-B3B6F4112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E8AFCB7-9BBE-4E3C-BC21-B472F46E9743}"/>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FE54ED17-7973-4369-BBCB-8817D0F6D7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F33B1A-84CF-4CFE-87D9-FF0572B76A9F}"/>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1725004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2C26-D8A5-4569-A434-FE2A73D0F0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43171FEB-F9BC-4BF1-B61A-7CF62B97CE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C31332-389D-4B4F-845C-3742A6FA43F3}"/>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AF93172F-0089-479B-AF97-64042D15E8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6713E5-3DB0-461C-ACD7-BF0C27F2AA51}"/>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1841911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E30B-6FCC-4E87-9B16-C4DE0123D74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6C6F4C8-CAAD-40EA-990D-35548944E1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5682AE7-896C-49C0-A754-68C5F34D05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F650EB2-3993-4FCC-96D0-4C3AB91104C5}"/>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617B8E51-B73C-4392-94F1-05627438BFC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059B578-8033-4456-A9ED-465E3A212867}"/>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3623819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4351-BAAF-49E2-BF49-8B9674619E7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E06E63F-D070-4BC1-B426-7244A50AD1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320A60-0934-4126-AAA0-3111DE9B35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57B5A5D-4B66-4098-8577-8A75009E60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94277-C228-4CE8-ADC3-D512A9DAC6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56FB95E-A577-46AF-B490-D9A15A668C73}"/>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24594A76-90B3-473E-8EFD-EFB15D8814B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39B2278-1AB1-4636-96E4-5659C7E84F57}"/>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3683780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85DD-4D53-4A5D-B2A8-FB0FA65FB03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7BBC824-7ECA-4430-AC59-B4F709E2D21F}"/>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3CBA69A-BDBD-4328-8F52-488845C9A3A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3C9A121-F5C3-4E4B-8882-1EB3D5FBC4E8}"/>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2593318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2B9F1-3BD0-47FD-9368-1C400DAA9447}"/>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01388D59-A44F-4BF2-81BB-DD5CEEFB416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281BAF2-AA12-4D83-B8C3-0529A939C6AD}"/>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2898106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40AB-4E55-4D9C-A3A6-C93EAE74F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213F8B-AA69-4EF5-A013-84A638A8B9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95C6E39-DF8C-4325-A824-5502D217DD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8E89F-0236-4176-9FF7-1DC562B67234}"/>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6F342EDA-BFD9-4730-BD6A-50DD39BD743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9DBA1AD-63CC-46DE-AC90-33AF427A2D26}"/>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1655496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AF98-A2E1-4C69-8276-213C15867B6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63FADE3-73CF-4389-90FE-6AED58AC7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27497AF-5E7C-48BE-98BC-B767F568229E}"/>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355893-66F9-4021-8099-94BB6F25C2F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95DB038-CC90-46BA-80E3-77E6CD7DE01C}"/>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315959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F4D2-B612-4A04-B9F9-16881B9A3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ACF5176-196F-48F5-AC45-F82BD5DC1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72894CF-73F5-440E-8BCD-E91C8880D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9DF02-D9E1-449B-BF60-84ADDB1BA0BB}"/>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AFCBA305-4FDE-4BE1-988A-C724235D5AA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339736-B16F-4D42-A773-0FBD52CF6145}"/>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3169243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E891-DC9D-4566-9824-A5DE2F7F05D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539CCE-1710-48B2-8143-BB1F35D7FD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6BAD97A-6B49-448B-862E-4363587FE025}"/>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EC38053-F097-4D1E-AEDE-379102E8D62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CE39802-F5DB-453A-A896-278CFD92746C}"/>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979168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50878E-1AB3-458E-9FBC-9A0C7A53CE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3CF60AA-56BD-4098-BFE1-7AC17058E7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02698F-0E23-41CB-BB59-CDFE3F247DF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FDAD19E4-A6E8-4A5A-9701-0EBB3DD80B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DDCA0B-40FC-4027-AFCD-CCF2D07037FD}"/>
              </a:ext>
            </a:extLst>
          </p:cNvPr>
          <p:cNvSpPr>
            <a:spLocks noGrp="1"/>
          </p:cNvSpPr>
          <p:nvPr>
            <p:ph type="sldNum" sz="quarter" idx="12"/>
          </p:nvPr>
        </p:nvSpPr>
        <p:spPr/>
        <p:txBody>
          <a:bodyPr/>
          <a:lstStyle/>
          <a:p>
            <a:fld id="{A712C361-CEB6-49A2-9BF5-B409832579C0}" type="slidenum">
              <a:rPr lang="en-AU" smtClean="0"/>
              <a:t>‹#›</a:t>
            </a:fld>
            <a:endParaRPr lang="en-AU"/>
          </a:p>
        </p:txBody>
      </p:sp>
    </p:spTree>
    <p:extLst>
      <p:ext uri="{BB962C8B-B14F-4D97-AF65-F5344CB8AC3E}">
        <p14:creationId xmlns:p14="http://schemas.microsoft.com/office/powerpoint/2010/main" val="2235596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606D773C-19EB-47DB-849F-7018F1077F70}"/>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EC74C919-4F8F-49A2-A938-E4A13F148CB7}"/>
              </a:ext>
            </a:extLst>
          </p:cNvPr>
          <p:cNvSpPr>
            <a:spLocks noGrp="1"/>
          </p:cNvSpPr>
          <p:nvPr>
            <p:ph type="title"/>
          </p:nvPr>
        </p:nvSpPr>
        <p:spPr>
          <a:xfrm>
            <a:off x="5286895" y="3429000"/>
            <a:ext cx="6387144" cy="868734"/>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412096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cknowledgem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C2EA39-A46F-46D8-8019-201FB64D1E10}"/>
              </a:ext>
            </a:extLst>
          </p:cNvPr>
          <p:cNvPicPr>
            <a:picLocks noChangeAspect="1"/>
          </p:cNvPicPr>
          <p:nvPr/>
        </p:nvPicPr>
        <p:blipFill rotWithShape="1">
          <a:blip r:embed="rId2">
            <a:extLst>
              <a:ext uri="{28A0092B-C50C-407E-A947-70E740481C1C}">
                <a14:useLocalDpi xmlns:a14="http://schemas.microsoft.com/office/drawing/2010/main" val="0"/>
              </a:ext>
            </a:extLst>
          </a:blip>
          <a:srcRect l="-65" t="8748" r="153" b="17274"/>
          <a:stretch/>
        </p:blipFill>
        <p:spPr>
          <a:xfrm>
            <a:off x="0" y="0"/>
            <a:ext cx="12192000" cy="6906768"/>
          </a:xfrm>
          <a:prstGeom prst="rect">
            <a:avLst/>
          </a:prstGeom>
        </p:spPr>
      </p:pic>
      <p:sp>
        <p:nvSpPr>
          <p:cNvPr id="4" name="Rectangle 3">
            <a:extLst>
              <a:ext uri="{FF2B5EF4-FFF2-40B4-BE49-F238E27FC236}">
                <a16:creationId xmlns:a16="http://schemas.microsoft.com/office/drawing/2014/main" id="{8D3C7E42-9AB9-4FF4-8B32-9245F56D89F2}"/>
              </a:ext>
            </a:extLst>
          </p:cNvPr>
          <p:cNvSpPr/>
          <p:nvPr/>
        </p:nvSpPr>
        <p:spPr>
          <a:xfrm>
            <a:off x="0" y="0"/>
            <a:ext cx="12192000" cy="6906768"/>
          </a:xfrm>
          <a:prstGeom prst="rect">
            <a:avLst/>
          </a:prstGeom>
          <a:solidFill>
            <a:srgbClr val="0F487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CFF7E853-7F6F-4A64-94DD-154EA1A1DB89}"/>
              </a:ext>
            </a:extLst>
          </p:cNvPr>
          <p:cNvSpPr txBox="1"/>
          <p:nvPr/>
        </p:nvSpPr>
        <p:spPr>
          <a:xfrm>
            <a:off x="597072" y="2669123"/>
            <a:ext cx="11199649" cy="36317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n-lt"/>
                <a:ea typeface="+mn-ea"/>
                <a:cs typeface="+mn-cs"/>
              </a:rPr>
              <a:t>The Queensland University of Technology (QUT) acknowledges the </a:t>
            </a:r>
            <a:r>
              <a:rPr kumimoji="0" lang="en-US" sz="2000" b="0" i="0" u="none" strike="noStrike" kern="1200" cap="none" spc="0" normalizeH="0" baseline="0" noProof="0" err="1">
                <a:ln>
                  <a:noFill/>
                </a:ln>
                <a:solidFill>
                  <a:prstClr val="white"/>
                </a:solidFill>
                <a:effectLst/>
                <a:uLnTx/>
                <a:uFillTx/>
                <a:latin typeface="+mn-lt"/>
                <a:ea typeface="+mn-ea"/>
                <a:cs typeface="+mn-cs"/>
              </a:rPr>
              <a:t>Turrbal</a:t>
            </a:r>
            <a:r>
              <a:rPr kumimoji="0" lang="en-US" sz="2000" b="0" i="0" u="none" strike="noStrike" kern="1200" cap="none" spc="0" normalizeH="0" baseline="0" noProof="0">
                <a:ln>
                  <a:noFill/>
                </a:ln>
                <a:solidFill>
                  <a:prstClr val="white"/>
                </a:solidFill>
                <a:effectLst/>
                <a:uLnTx/>
                <a:uFillTx/>
                <a:latin typeface="+mn-lt"/>
                <a:ea typeface="+mn-ea"/>
                <a:cs typeface="+mn-cs"/>
              </a:rPr>
              <a:t> and </a:t>
            </a:r>
            <a:r>
              <a:rPr kumimoji="0" lang="en-US" sz="2000" b="0" i="0" u="none" strike="noStrike" kern="1200" cap="none" spc="0" normalizeH="0" baseline="0" noProof="0" err="1">
                <a:ln>
                  <a:noFill/>
                </a:ln>
                <a:solidFill>
                  <a:prstClr val="white"/>
                </a:solidFill>
                <a:effectLst/>
                <a:uLnTx/>
                <a:uFillTx/>
                <a:latin typeface="+mn-lt"/>
                <a:ea typeface="+mn-ea"/>
                <a:cs typeface="+mn-cs"/>
              </a:rPr>
              <a:t>Yugara</a:t>
            </a:r>
            <a:r>
              <a:rPr kumimoji="0" lang="en-US" sz="2000" b="0" i="0" u="none" strike="noStrike" kern="1200" cap="none" spc="0" normalizeH="0" baseline="0" noProof="0">
                <a:ln>
                  <a:noFill/>
                </a:ln>
                <a:solidFill>
                  <a:prstClr val="white"/>
                </a:solidFill>
                <a:effectLst/>
                <a:uLnTx/>
                <a:uFillTx/>
                <a:latin typeface="+mn-lt"/>
                <a:ea typeface="+mn-ea"/>
                <a:cs typeface="+mn-cs"/>
              </a:rPr>
              <a:t>, as the First Nations owners of the lands where QUT now stands. We pay respect to their Elders, </a:t>
            </a:r>
            <a:r>
              <a:rPr kumimoji="0" lang="en-US" sz="2000" b="0" i="0" u="none" strike="noStrike" kern="1200" cap="none" spc="0" normalizeH="0" baseline="0" noProof="0" err="1">
                <a:ln>
                  <a:noFill/>
                </a:ln>
                <a:solidFill>
                  <a:prstClr val="white"/>
                </a:solidFill>
                <a:effectLst/>
                <a:uLnTx/>
                <a:uFillTx/>
                <a:latin typeface="+mn-lt"/>
                <a:ea typeface="+mn-ea"/>
                <a:cs typeface="+mn-cs"/>
              </a:rPr>
              <a:t>lores</a:t>
            </a:r>
            <a:r>
              <a:rPr kumimoji="0" lang="en-US" sz="2000" b="0" i="0" u="none" strike="noStrike" kern="1200" cap="none" spc="0" normalizeH="0" baseline="0" noProof="0">
                <a:ln>
                  <a:noFill/>
                </a:ln>
                <a:solidFill>
                  <a:prstClr val="white"/>
                </a:solidFill>
                <a:effectLst/>
                <a:uLnTx/>
                <a:uFillTx/>
                <a:latin typeface="+mn-lt"/>
                <a:ea typeface="+mn-ea"/>
                <a:cs typeface="+mn-cs"/>
              </a:rPr>
              <a:t>, customs and creation spirits. We </a:t>
            </a:r>
            <a:r>
              <a:rPr kumimoji="0" lang="en-US" sz="2000" b="0" i="0" u="none" strike="noStrike" kern="1200" cap="none" spc="0" normalizeH="0" baseline="0" noProof="0" err="1">
                <a:ln>
                  <a:noFill/>
                </a:ln>
                <a:solidFill>
                  <a:prstClr val="white"/>
                </a:solidFill>
                <a:effectLst/>
                <a:uLnTx/>
                <a:uFillTx/>
                <a:latin typeface="+mn-lt"/>
                <a:ea typeface="+mn-ea"/>
                <a:cs typeface="+mn-cs"/>
              </a:rPr>
              <a:t>recognise</a:t>
            </a:r>
            <a:r>
              <a:rPr kumimoji="0" lang="en-US" sz="2000" b="0" i="0" u="none" strike="noStrike" kern="1200" cap="none" spc="0" normalizeH="0" baseline="0" noProof="0">
                <a:ln>
                  <a:noFill/>
                </a:ln>
                <a:solidFill>
                  <a:prstClr val="white"/>
                </a:solidFill>
                <a:effectLst/>
                <a:uLnTx/>
                <a:uFillTx/>
                <a:latin typeface="+mn-lt"/>
                <a:ea typeface="+mn-ea"/>
                <a:cs typeface="+mn-cs"/>
              </a:rPr>
              <a:t> that these lands have always been places of teaching, research and learning.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mn-lt"/>
                <a:ea typeface="+mn-ea"/>
                <a:cs typeface="+mn-cs"/>
              </a:rPr>
              <a:t>QUT acknowledges the important role Aboriginal and Torres Strait Islander people play within the QUT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E263B8F4-EF6F-4324-86AB-C9926EADA08E}"/>
              </a:ext>
            </a:extLst>
          </p:cNvPr>
          <p:cNvGrpSpPr/>
          <p:nvPr/>
        </p:nvGrpSpPr>
        <p:grpSpPr>
          <a:xfrm>
            <a:off x="703847" y="770241"/>
            <a:ext cx="10797531" cy="1106685"/>
            <a:chOff x="479425" y="1011937"/>
            <a:chExt cx="11088688" cy="1136527"/>
          </a:xfrm>
        </p:grpSpPr>
        <p:pic>
          <p:nvPicPr>
            <p:cNvPr id="7" name="Picture 6">
              <a:extLst>
                <a:ext uri="{FF2B5EF4-FFF2-40B4-BE49-F238E27FC236}">
                  <a16:creationId xmlns:a16="http://schemas.microsoft.com/office/drawing/2014/main" id="{3AECFEC9-4B28-43D2-A091-5CEDF5B2E49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4802"/>
            <a:stretch/>
          </p:blipFill>
          <p:spPr>
            <a:xfrm>
              <a:off x="479425" y="1011937"/>
              <a:ext cx="5482475" cy="574372"/>
            </a:xfrm>
            <a:prstGeom prst="rect">
              <a:avLst/>
            </a:prstGeom>
          </p:spPr>
        </p:pic>
        <p:pic>
          <p:nvPicPr>
            <p:cNvPr id="8" name="Picture 7">
              <a:extLst>
                <a:ext uri="{FF2B5EF4-FFF2-40B4-BE49-F238E27FC236}">
                  <a16:creationId xmlns:a16="http://schemas.microsoft.com/office/drawing/2014/main" id="{ECB8FD7B-21DD-4F1F-A37F-09F28E92162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45640"/>
            <a:stretch/>
          </p:blipFill>
          <p:spPr>
            <a:xfrm>
              <a:off x="5114544" y="1586308"/>
              <a:ext cx="6453569" cy="562156"/>
            </a:xfrm>
            <a:prstGeom prst="rect">
              <a:avLst/>
            </a:prstGeom>
          </p:spPr>
        </p:pic>
      </p:grpSp>
    </p:spTree>
    <p:extLst>
      <p:ext uri="{BB962C8B-B14F-4D97-AF65-F5344CB8AC3E}">
        <p14:creationId xmlns:p14="http://schemas.microsoft.com/office/powerpoint/2010/main" val="1981723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ousekeepin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44F51A5-BBDF-4C01-9706-C286880F4B02}"/>
              </a:ext>
            </a:extLst>
          </p:cNvPr>
          <p:cNvSpPr txBox="1"/>
          <p:nvPr/>
        </p:nvSpPr>
        <p:spPr>
          <a:xfrm>
            <a:off x="321019" y="1362193"/>
            <a:ext cx="6624918" cy="3266985"/>
          </a:xfrm>
          <a:prstGeom prst="rect">
            <a:avLst/>
          </a:prstGeom>
          <a:noFill/>
        </p:spPr>
        <p:txBody>
          <a:bodyPr wrap="square" rtlCol="0">
            <a:spAutoFit/>
          </a:bodyPr>
          <a:lstStyle/>
          <a:p>
            <a:pPr marL="285750" indent="-285750" defTabSz="457200">
              <a:lnSpc>
                <a:spcPct val="150000"/>
              </a:lnSpc>
              <a:buFont typeface="Arial" panose="020B0604020202020204" pitchFamily="34" charset="0"/>
              <a:buChar char="•"/>
            </a:pPr>
            <a:r>
              <a:rPr lang="en-AU" sz="2000">
                <a:solidFill>
                  <a:prstClr val="black"/>
                </a:solidFill>
                <a:latin typeface="Arial" panose="020B0604020202020204"/>
              </a:rPr>
              <a:t>Evacuation procedures</a:t>
            </a:r>
          </a:p>
          <a:p>
            <a:pPr marL="285750" indent="-285750" defTabSz="457200">
              <a:lnSpc>
                <a:spcPct val="150000"/>
              </a:lnSpc>
              <a:buFont typeface="Arial" panose="020B0604020202020204" pitchFamily="34" charset="0"/>
              <a:buChar char="•"/>
            </a:pPr>
            <a:r>
              <a:rPr lang="en-AU" sz="2000">
                <a:solidFill>
                  <a:prstClr val="black"/>
                </a:solidFill>
              </a:rPr>
              <a:t>Bathrooms</a:t>
            </a:r>
          </a:p>
          <a:p>
            <a:pPr marL="285750" indent="-285750" defTabSz="457200">
              <a:lnSpc>
                <a:spcPct val="150000"/>
              </a:lnSpc>
              <a:buFont typeface="Arial" panose="020B0604020202020204" pitchFamily="34" charset="0"/>
              <a:buChar char="•"/>
            </a:pPr>
            <a:r>
              <a:rPr lang="en-AU" sz="2000">
                <a:solidFill>
                  <a:prstClr val="black"/>
                </a:solidFill>
                <a:latin typeface="Arial" panose="020B0604020202020204"/>
              </a:rPr>
              <a:t>Door alarm</a:t>
            </a:r>
          </a:p>
          <a:p>
            <a:pPr marL="285750" indent="-285750" defTabSz="457200">
              <a:lnSpc>
                <a:spcPct val="150000"/>
              </a:lnSpc>
              <a:buFont typeface="Arial" panose="020B0604020202020204" pitchFamily="34" charset="0"/>
              <a:buChar char="•"/>
            </a:pPr>
            <a:r>
              <a:rPr lang="en-AU" sz="2000">
                <a:solidFill>
                  <a:prstClr val="black"/>
                </a:solidFill>
                <a:latin typeface="Arial" panose="020B0604020202020204"/>
              </a:rPr>
              <a:t>Bubblers</a:t>
            </a:r>
          </a:p>
          <a:p>
            <a:pPr marL="285750" indent="-285750" defTabSz="457200">
              <a:lnSpc>
                <a:spcPct val="150000"/>
              </a:lnSpc>
              <a:buFont typeface="Arial" panose="020B0604020202020204" pitchFamily="34" charset="0"/>
              <a:buChar char="•"/>
            </a:pPr>
            <a:r>
              <a:rPr lang="en-AU" sz="2000">
                <a:solidFill>
                  <a:prstClr val="black"/>
                </a:solidFill>
                <a:latin typeface="Arial" panose="020B0604020202020204"/>
              </a:rPr>
              <a:t>No food or drink near </a:t>
            </a:r>
            <a:r>
              <a:rPr lang="en-AU" sz="2000">
                <a:solidFill>
                  <a:prstClr val="black"/>
                </a:solidFill>
              </a:rPr>
              <a:t>equipment</a:t>
            </a:r>
          </a:p>
          <a:p>
            <a:pPr marL="285750" indent="-285750" defTabSz="457200">
              <a:lnSpc>
                <a:spcPct val="150000"/>
              </a:lnSpc>
              <a:buFont typeface="Arial" panose="020B0604020202020204" pitchFamily="34" charset="0"/>
              <a:buChar char="•"/>
            </a:pPr>
            <a:r>
              <a:rPr lang="en-AU" sz="2000">
                <a:solidFill>
                  <a:prstClr val="black"/>
                </a:solidFill>
              </a:rPr>
              <a:t>Hand hygiene</a:t>
            </a:r>
          </a:p>
          <a:p>
            <a:pPr marL="285750" indent="-285750" defTabSz="457200">
              <a:lnSpc>
                <a:spcPct val="150000"/>
              </a:lnSpc>
              <a:buFont typeface="Arial" panose="020B0604020202020204" pitchFamily="34" charset="0"/>
              <a:buChar char="•"/>
            </a:pPr>
            <a:endParaRPr lang="en-AU" sz="2000">
              <a:solidFill>
                <a:prstClr val="black"/>
              </a:solidFill>
              <a:latin typeface="Arial" panose="020B0604020202020204"/>
            </a:endParaRPr>
          </a:p>
        </p:txBody>
      </p:sp>
      <p:pic>
        <p:nvPicPr>
          <p:cNvPr id="12" name="Picture 2" descr="Image result for emergency exit logo">
            <a:extLst>
              <a:ext uri="{FF2B5EF4-FFF2-40B4-BE49-F238E27FC236}">
                <a16:creationId xmlns:a16="http://schemas.microsoft.com/office/drawing/2014/main" id="{ABFDAA4F-0373-4B41-A3E5-9B9B6ADD24ED}"/>
              </a:ext>
            </a:extLst>
          </p:cNvPr>
          <p:cNvPicPr>
            <a:picLocks noChangeAspect="1" noChangeArrowheads="1"/>
          </p:cNvPicPr>
          <p:nvPr/>
        </p:nvPicPr>
        <p:blipFill>
          <a:blip r:embed="rId2"/>
          <a:srcRect/>
          <a:stretch>
            <a:fillRect/>
          </a:stretch>
        </p:blipFill>
        <p:spPr bwMode="auto">
          <a:xfrm>
            <a:off x="6096000" y="569263"/>
            <a:ext cx="3171259" cy="1617342"/>
          </a:xfrm>
          <a:prstGeom prst="rect">
            <a:avLst/>
          </a:prstGeom>
          <a:noFill/>
        </p:spPr>
      </p:pic>
      <p:sp>
        <p:nvSpPr>
          <p:cNvPr id="13" name="TextBox 12">
            <a:extLst>
              <a:ext uri="{FF2B5EF4-FFF2-40B4-BE49-F238E27FC236}">
                <a16:creationId xmlns:a16="http://schemas.microsoft.com/office/drawing/2014/main" id="{8AE3F0E5-E7B4-4CE4-A22A-0B4C56D03ACA}"/>
              </a:ext>
            </a:extLst>
          </p:cNvPr>
          <p:cNvSpPr txBox="1"/>
          <p:nvPr/>
        </p:nvSpPr>
        <p:spPr>
          <a:xfrm>
            <a:off x="451415" y="572221"/>
            <a:ext cx="4838008" cy="881531"/>
          </a:xfrm>
          <a:prstGeom prst="rect">
            <a:avLst/>
          </a:prstGeom>
        </p:spPr>
        <p:txBody>
          <a:bodyPr vert="horz" lIns="91440" tIns="45720" rIns="91440" bIns="45720" rtlCol="0" anchor="t">
            <a:normAutofit/>
          </a:bodyPr>
          <a:lstStyle>
            <a:defPPr>
              <a:defRPr lang="en-US"/>
            </a:defPPr>
            <a:lvl1pPr marR="0" lvl="0" indent="0" algn="ctr" defTabSz="685800" fontAlgn="auto">
              <a:lnSpc>
                <a:spcPct val="90000"/>
              </a:lnSpc>
              <a:spcBef>
                <a:spcPct val="0"/>
              </a:spcBef>
              <a:spcAft>
                <a:spcPts val="0"/>
              </a:spcAft>
              <a:buClrTx/>
              <a:buSzTx/>
              <a:buFontTx/>
              <a:buNone/>
              <a:tabLst/>
              <a:defRPr kumimoji="0" sz="4000" b="1" i="0" u="none" strike="noStrike" cap="none" spc="0" normalizeH="0" baseline="0">
                <a:ln>
                  <a:noFill/>
                </a:ln>
                <a:solidFill>
                  <a:schemeClr val="bg1"/>
                </a:solidFill>
                <a:effectLst/>
                <a:uLnTx/>
                <a:uFillTx/>
                <a:latin typeface="Arial" panose="020B0604020202020204"/>
                <a:ea typeface="+mj-ea"/>
                <a:cs typeface="+mj-cs"/>
              </a:defRPr>
            </a:lvl1pPr>
          </a:lstStyle>
          <a:p>
            <a:pPr algn="l"/>
            <a:r>
              <a:rPr lang="en-AU" sz="3600">
                <a:solidFill>
                  <a:schemeClr val="tx1"/>
                </a:solidFill>
              </a:rPr>
              <a:t>Housekeeping</a:t>
            </a:r>
          </a:p>
        </p:txBody>
      </p:sp>
      <p:grpSp>
        <p:nvGrpSpPr>
          <p:cNvPr id="14" name="Group 13">
            <a:extLst>
              <a:ext uri="{FF2B5EF4-FFF2-40B4-BE49-F238E27FC236}">
                <a16:creationId xmlns:a16="http://schemas.microsoft.com/office/drawing/2014/main" id="{B7C5D716-A2CA-4F19-AB86-0D04B08503D8}"/>
              </a:ext>
            </a:extLst>
          </p:cNvPr>
          <p:cNvGrpSpPr/>
          <p:nvPr/>
        </p:nvGrpSpPr>
        <p:grpSpPr>
          <a:xfrm>
            <a:off x="6199266" y="3020109"/>
            <a:ext cx="2461228" cy="2461228"/>
            <a:chOff x="6835879" y="4178595"/>
            <a:chExt cx="2461228" cy="2461228"/>
          </a:xfrm>
        </p:grpSpPr>
        <p:pic>
          <p:nvPicPr>
            <p:cNvPr id="15" name="Graphic 14" descr="Universal Access">
              <a:extLst>
                <a:ext uri="{FF2B5EF4-FFF2-40B4-BE49-F238E27FC236}">
                  <a16:creationId xmlns:a16="http://schemas.microsoft.com/office/drawing/2014/main" id="{BC4C2CC5-76AB-40F1-A564-00C8475CC4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5879" y="4178595"/>
              <a:ext cx="2461228" cy="2461228"/>
            </a:xfrm>
            <a:prstGeom prst="rect">
              <a:avLst/>
            </a:prstGeom>
          </p:spPr>
        </p:pic>
        <p:sp>
          <p:nvSpPr>
            <p:cNvPr id="16" name="TextBox 15">
              <a:extLst>
                <a:ext uri="{FF2B5EF4-FFF2-40B4-BE49-F238E27FC236}">
                  <a16:creationId xmlns:a16="http://schemas.microsoft.com/office/drawing/2014/main" id="{A4FE6D06-082B-4C7A-93FD-809EDD43F12E}"/>
                </a:ext>
              </a:extLst>
            </p:cNvPr>
            <p:cNvSpPr txBox="1"/>
            <p:nvPr/>
          </p:nvSpPr>
          <p:spPr>
            <a:xfrm>
              <a:off x="6944014" y="4178595"/>
              <a:ext cx="2163516" cy="461665"/>
            </a:xfrm>
            <a:prstGeom prst="rect">
              <a:avLst/>
            </a:prstGeom>
            <a:noFill/>
          </p:spPr>
          <p:txBody>
            <a:bodyPr wrap="square" rtlCol="0">
              <a:spAutoFit/>
            </a:bodyPr>
            <a:lstStyle/>
            <a:p>
              <a:pPr algn="ctr"/>
              <a:r>
                <a:rPr lang="en-AU" sz="2400" b="1"/>
                <a:t>Toilets</a:t>
              </a:r>
            </a:p>
          </p:txBody>
        </p:sp>
      </p:grpSp>
      <p:pic>
        <p:nvPicPr>
          <p:cNvPr id="17" name="Picture 16">
            <a:extLst>
              <a:ext uri="{FF2B5EF4-FFF2-40B4-BE49-F238E27FC236}">
                <a16:creationId xmlns:a16="http://schemas.microsoft.com/office/drawing/2014/main" id="{C6462067-652E-437D-9C77-1ABC3964A22C}"/>
              </a:ext>
            </a:extLst>
          </p:cNvPr>
          <p:cNvPicPr>
            <a:picLocks noChangeAspect="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saturation sat="97000"/>
                    </a14:imgEffect>
                  </a14:imgLayer>
                </a14:imgProps>
              </a:ext>
              <a:ext uri="{28A0092B-C50C-407E-A947-70E740481C1C}">
                <a14:useLocalDpi xmlns:a14="http://schemas.microsoft.com/office/drawing/2010/main" val="0"/>
              </a:ext>
            </a:extLst>
          </a:blip>
          <a:stretch>
            <a:fillRect/>
          </a:stretch>
        </p:blipFill>
        <p:spPr>
          <a:xfrm>
            <a:off x="10151602" y="3313852"/>
            <a:ext cx="1505484" cy="501619"/>
          </a:xfrm>
          <a:prstGeom prst="rect">
            <a:avLst/>
          </a:prstGeom>
          <a:noFill/>
        </p:spPr>
      </p:pic>
      <p:pic>
        <p:nvPicPr>
          <p:cNvPr id="18" name="Picture 17">
            <a:extLst>
              <a:ext uri="{FF2B5EF4-FFF2-40B4-BE49-F238E27FC236}">
                <a16:creationId xmlns:a16="http://schemas.microsoft.com/office/drawing/2014/main" id="{26346918-9AD1-45FC-BA3C-398386D00249}"/>
              </a:ext>
            </a:extLst>
          </p:cNvPr>
          <p:cNvPicPr>
            <a:picLocks noChangeAspect="1"/>
          </p:cNvPicPr>
          <p:nvPr/>
        </p:nvPicPr>
        <p:blipFill>
          <a:blip r:embed="rId7"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226282" y="2381160"/>
            <a:ext cx="514378" cy="748250"/>
          </a:xfrm>
          <a:prstGeom prst="rect">
            <a:avLst/>
          </a:prstGeom>
          <a:noFill/>
        </p:spPr>
      </p:pic>
    </p:spTree>
    <p:extLst>
      <p:ext uri="{BB962C8B-B14F-4D97-AF65-F5344CB8AC3E}">
        <p14:creationId xmlns:p14="http://schemas.microsoft.com/office/powerpoint/2010/main" val="4188081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3B6D78-6722-4F06-96AC-859FBD7876B8}"/>
              </a:ext>
            </a:extLst>
          </p:cNvPr>
          <p:cNvSpPr>
            <a:spLocks noGrp="1"/>
          </p:cNvSpPr>
          <p:nvPr>
            <p:ph type="title"/>
          </p:nvPr>
        </p:nvSpPr>
        <p:spPr>
          <a:xfrm>
            <a:off x="345196" y="546964"/>
            <a:ext cx="10399222" cy="831909"/>
          </a:xfrm>
          <a:prstGeom prst="rect">
            <a:avLst/>
          </a:prstGeom>
        </p:spPr>
        <p:txBody>
          <a:bodyPr/>
          <a:lstStyle>
            <a:lvl1pPr>
              <a:defRPr sz="3600" b="1">
                <a:solidFill>
                  <a:schemeClr val="tx1"/>
                </a:solidFill>
              </a:defRPr>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B3C82736-0539-4A63-B61F-C9B3ACABFCCE}"/>
              </a:ext>
            </a:extLst>
          </p:cNvPr>
          <p:cNvSpPr>
            <a:spLocks noGrp="1"/>
          </p:cNvSpPr>
          <p:nvPr>
            <p:ph idx="1"/>
          </p:nvPr>
        </p:nvSpPr>
        <p:spPr>
          <a:xfrm>
            <a:off x="345196" y="1378873"/>
            <a:ext cx="10399222" cy="4191639"/>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516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Image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A012CB-4242-44A0-BD72-07EEB735D673}"/>
              </a:ext>
            </a:extLst>
          </p:cNvPr>
          <p:cNvSpPr>
            <a:spLocks noGrp="1"/>
          </p:cNvSpPr>
          <p:nvPr>
            <p:ph type="title"/>
          </p:nvPr>
        </p:nvSpPr>
        <p:spPr>
          <a:xfrm>
            <a:off x="340821" y="543328"/>
            <a:ext cx="10407535" cy="831909"/>
          </a:xfrm>
          <a:prstGeom prst="rect">
            <a:avLst/>
          </a:prstGeom>
        </p:spPr>
        <p:txBody>
          <a:bodyPr/>
          <a:lstStyle>
            <a:lvl1pPr>
              <a:defRPr sz="3600" b="1">
                <a:solidFill>
                  <a:schemeClr val="tx1"/>
                </a:solidFill>
              </a:defRPr>
            </a:lvl1pPr>
          </a:lstStyle>
          <a:p>
            <a:r>
              <a:rPr lang="en-US"/>
              <a:t>Click to edit Master title style</a:t>
            </a:r>
            <a:endParaRPr lang="en-AU"/>
          </a:p>
        </p:txBody>
      </p:sp>
      <p:sp>
        <p:nvSpPr>
          <p:cNvPr id="5" name="Content Placeholder 2">
            <a:extLst>
              <a:ext uri="{FF2B5EF4-FFF2-40B4-BE49-F238E27FC236}">
                <a16:creationId xmlns:a16="http://schemas.microsoft.com/office/drawing/2014/main" id="{05BA140D-494C-4113-9210-24F6383940AD}"/>
              </a:ext>
            </a:extLst>
          </p:cNvPr>
          <p:cNvSpPr>
            <a:spLocks noGrp="1"/>
          </p:cNvSpPr>
          <p:nvPr>
            <p:ph idx="1"/>
          </p:nvPr>
        </p:nvSpPr>
        <p:spPr>
          <a:xfrm>
            <a:off x="340821" y="1375237"/>
            <a:ext cx="5054139" cy="4402109"/>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904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ual Col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1C1409-8B39-4751-A5CC-B94FFCA782AA}"/>
              </a:ext>
            </a:extLst>
          </p:cNvPr>
          <p:cNvSpPr>
            <a:spLocks noGrp="1"/>
          </p:cNvSpPr>
          <p:nvPr>
            <p:ph type="title"/>
          </p:nvPr>
        </p:nvSpPr>
        <p:spPr>
          <a:xfrm>
            <a:off x="332509" y="530338"/>
            <a:ext cx="10399222" cy="831909"/>
          </a:xfrm>
          <a:prstGeom prst="rect">
            <a:avLst/>
          </a:prstGeom>
        </p:spPr>
        <p:txBody>
          <a:bodyPr/>
          <a:lstStyle>
            <a:lvl1pPr>
              <a:defRPr sz="3600" b="1">
                <a:solidFill>
                  <a:schemeClr val="tx1"/>
                </a:solidFill>
              </a:defRPr>
            </a:lvl1pPr>
          </a:lstStyle>
          <a:p>
            <a:r>
              <a:rPr lang="en-US"/>
              <a:t>Click to edit Master title style</a:t>
            </a:r>
            <a:endParaRPr lang="en-AU"/>
          </a:p>
        </p:txBody>
      </p:sp>
      <p:sp>
        <p:nvSpPr>
          <p:cNvPr id="6" name="Content Placeholder 2">
            <a:extLst>
              <a:ext uri="{FF2B5EF4-FFF2-40B4-BE49-F238E27FC236}">
                <a16:creationId xmlns:a16="http://schemas.microsoft.com/office/drawing/2014/main" id="{78BD299D-7D4B-4303-903C-EDE22F1E8E46}"/>
              </a:ext>
            </a:extLst>
          </p:cNvPr>
          <p:cNvSpPr>
            <a:spLocks noGrp="1"/>
          </p:cNvSpPr>
          <p:nvPr>
            <p:ph idx="1"/>
          </p:nvPr>
        </p:nvSpPr>
        <p:spPr>
          <a:xfrm>
            <a:off x="343594" y="1370559"/>
            <a:ext cx="5425439" cy="416104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E0FF3995-6436-465A-A95F-582679D5DB5D}"/>
              </a:ext>
            </a:extLst>
          </p:cNvPr>
          <p:cNvSpPr>
            <a:spLocks noGrp="1"/>
          </p:cNvSpPr>
          <p:nvPr>
            <p:ph idx="10"/>
          </p:nvPr>
        </p:nvSpPr>
        <p:spPr>
          <a:xfrm>
            <a:off x="6525490" y="1370559"/>
            <a:ext cx="5425439" cy="416104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548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B341-F43D-4838-8077-BB4EAD5391D7}"/>
              </a:ext>
            </a:extLst>
          </p:cNvPr>
          <p:cNvSpPr>
            <a:spLocks noGrp="1"/>
          </p:cNvSpPr>
          <p:nvPr>
            <p:ph type="title"/>
          </p:nvPr>
        </p:nvSpPr>
        <p:spPr>
          <a:xfrm>
            <a:off x="0" y="0"/>
            <a:ext cx="12192000" cy="1054894"/>
          </a:xfrm>
          <a:prstGeom prst="rect">
            <a:avLst/>
          </a:prstGeom>
        </p:spPr>
        <p:txBody>
          <a:bodyPr anchor="ctr"/>
          <a:lstStyle>
            <a:lvl1pPr algn="ctr">
              <a:defRPr sz="3600" b="1">
                <a:solidFill>
                  <a:schemeClr val="tx1"/>
                </a:solidFill>
              </a:defRPr>
            </a:lvl1pPr>
          </a:lstStyle>
          <a:p>
            <a:r>
              <a:rPr lang="en-US"/>
              <a:t>Click to edit Master title style</a:t>
            </a:r>
            <a:endParaRPr lang="en-AU"/>
          </a:p>
        </p:txBody>
      </p:sp>
    </p:spTree>
    <p:extLst>
      <p:ext uri="{BB962C8B-B14F-4D97-AF65-F5344CB8AC3E}">
        <p14:creationId xmlns:p14="http://schemas.microsoft.com/office/powerpoint/2010/main" val="241858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CD87-71EE-4D4A-A0D6-B6A992BED8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8931A8C-EAD9-4B7A-8127-6082EAFBAA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2AF723-7D2C-4905-8186-4A2CF42D46BE}"/>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A4185F9-00E1-4054-AB8B-0A4A1877072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EC183B-EE67-47EA-84C4-A1CD4719DB6B}"/>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479654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96CB96-4451-41D6-8E3A-0EA71A29D909}"/>
              </a:ext>
            </a:extLst>
          </p:cNvPr>
          <p:cNvPicPr>
            <a:picLocks noChangeAspect="1"/>
          </p:cNvPicPr>
          <p:nvPr/>
        </p:nvPicPr>
        <p:blipFill>
          <a:blip r:embed="rId2"/>
          <a:stretch>
            <a:fillRect/>
          </a:stretch>
        </p:blipFill>
        <p:spPr>
          <a:xfrm>
            <a:off x="8743951" y="-1"/>
            <a:ext cx="3448050" cy="6124575"/>
          </a:xfrm>
          <a:prstGeom prst="rect">
            <a:avLst/>
          </a:prstGeom>
        </p:spPr>
      </p:pic>
      <p:sp>
        <p:nvSpPr>
          <p:cNvPr id="9" name="TextBox 8">
            <a:extLst>
              <a:ext uri="{FF2B5EF4-FFF2-40B4-BE49-F238E27FC236}">
                <a16:creationId xmlns:a16="http://schemas.microsoft.com/office/drawing/2014/main" id="{9FB5AF16-FFF1-4C4D-9ED0-9E51949B398F}"/>
              </a:ext>
            </a:extLst>
          </p:cNvPr>
          <p:cNvSpPr txBox="1"/>
          <p:nvPr/>
        </p:nvSpPr>
        <p:spPr>
          <a:xfrm>
            <a:off x="345134" y="563923"/>
            <a:ext cx="7188431" cy="674673"/>
          </a:xfrm>
          <a:prstGeom prst="rect">
            <a:avLst/>
          </a:prstGeom>
        </p:spPr>
        <p:txBody>
          <a:bodyPr vert="horz" lIns="91440" tIns="45720" rIns="91440" bIns="45720" rtlCol="0" anchor="t">
            <a:normAutofit/>
          </a:bodyPr>
          <a:lstStyle>
            <a:defPPr>
              <a:defRPr lang="en-US"/>
            </a:defPPr>
            <a:lvl1pPr marR="0" lvl="0" indent="0" algn="ctr" defTabSz="685800" fontAlgn="auto">
              <a:lnSpc>
                <a:spcPct val="90000"/>
              </a:lnSpc>
              <a:spcBef>
                <a:spcPct val="0"/>
              </a:spcBef>
              <a:spcAft>
                <a:spcPts val="0"/>
              </a:spcAft>
              <a:buClrTx/>
              <a:buSzTx/>
              <a:buFontTx/>
              <a:buNone/>
              <a:tabLst/>
              <a:defRPr kumimoji="0" sz="4000" b="1" i="0" u="none" strike="noStrike" cap="none" spc="0" normalizeH="0" baseline="0">
                <a:ln>
                  <a:noFill/>
                </a:ln>
                <a:solidFill>
                  <a:schemeClr val="bg1"/>
                </a:solidFill>
                <a:effectLst/>
                <a:uLnTx/>
                <a:uFillTx/>
                <a:latin typeface="Arial" panose="020B0604020202020204"/>
                <a:ea typeface="+mj-ea"/>
                <a:cs typeface="+mj-cs"/>
              </a:defRPr>
            </a:lvl1pPr>
          </a:lstStyle>
          <a:p>
            <a:pPr algn="l"/>
            <a:r>
              <a:rPr lang="en-AU" sz="3600">
                <a:solidFill>
                  <a:schemeClr val="tx1"/>
                </a:solidFill>
              </a:rPr>
              <a:t>QUT Young Accelerators</a:t>
            </a:r>
          </a:p>
        </p:txBody>
      </p:sp>
      <p:sp>
        <p:nvSpPr>
          <p:cNvPr id="10" name="Subtitle 4">
            <a:extLst>
              <a:ext uri="{FF2B5EF4-FFF2-40B4-BE49-F238E27FC236}">
                <a16:creationId xmlns:a16="http://schemas.microsoft.com/office/drawing/2014/main" id="{AF1C1C43-30AB-4F18-852C-CEFF3A667DEF}"/>
              </a:ext>
            </a:extLst>
          </p:cNvPr>
          <p:cNvSpPr txBox="1">
            <a:spLocks/>
          </p:cNvSpPr>
          <p:nvPr/>
        </p:nvSpPr>
        <p:spPr>
          <a:xfrm>
            <a:off x="345134" y="1302159"/>
            <a:ext cx="7933811" cy="31928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latin typeface="HelveticaNeueLT Std"/>
              </a:rPr>
              <a:t>We’re committed to </a:t>
            </a:r>
            <a:r>
              <a:rPr lang="en-US" b="1" i="1" dirty="0">
                <a:solidFill>
                  <a:prstClr val="black"/>
                </a:solidFill>
                <a:latin typeface="HelveticaNeueLT Std"/>
              </a:rPr>
              <a:t>inspiring the next generation of STEM leaders (that’s you!) </a:t>
            </a:r>
            <a:r>
              <a:rPr lang="en-US" sz="2000" dirty="0">
                <a:solidFill>
                  <a:prstClr val="black"/>
                </a:solidFill>
                <a:latin typeface="HelveticaNeueLT Std"/>
              </a:rPr>
              <a:t>with:</a:t>
            </a:r>
          </a:p>
          <a:p>
            <a:pPr marL="0" indent="0">
              <a:buNone/>
            </a:pPr>
            <a:endParaRPr lang="en-US" sz="1400" dirty="0">
              <a:solidFill>
                <a:prstClr val="black">
                  <a:lumMod val="75000"/>
                  <a:lumOff val="25000"/>
                </a:prstClr>
              </a:solidFill>
              <a:latin typeface="HelveticaNeueLT Std"/>
            </a:endParaRPr>
          </a:p>
          <a:p>
            <a:pPr marL="257175" indent="-257175"/>
            <a:r>
              <a:rPr lang="en-US" sz="2000" dirty="0">
                <a:solidFill>
                  <a:prstClr val="black"/>
                </a:solidFill>
                <a:latin typeface="HelveticaNeueLT Std"/>
              </a:rPr>
              <a:t>STEM workshops in this room, every day!</a:t>
            </a:r>
          </a:p>
          <a:p>
            <a:pPr marL="257175" indent="-257175"/>
            <a:r>
              <a:rPr lang="en-US" sz="2000" b="0" dirty="0">
                <a:solidFill>
                  <a:prstClr val="black"/>
                </a:solidFill>
                <a:latin typeface="HelveticaNeueLT Std"/>
              </a:rPr>
              <a:t>High School STEM Internships for Year 12s</a:t>
            </a:r>
          </a:p>
          <a:p>
            <a:pPr marL="257175" indent="-257175"/>
            <a:r>
              <a:rPr lang="en-AU" sz="2000" b="0" dirty="0">
                <a:solidFill>
                  <a:prstClr val="black"/>
                </a:solidFill>
                <a:latin typeface="HelveticaNeueLT Std"/>
              </a:rPr>
              <a:t>The Future You (STEM) Summit </a:t>
            </a:r>
            <a:r>
              <a:rPr lang="en-US" sz="2000" b="0" dirty="0">
                <a:solidFill>
                  <a:prstClr val="black"/>
                </a:solidFill>
                <a:latin typeface="HelveticaNeueLT Std"/>
              </a:rPr>
              <a:t>for </a:t>
            </a:r>
            <a:r>
              <a:rPr lang="en-AU" sz="2000" b="0" dirty="0">
                <a:solidFill>
                  <a:prstClr val="black"/>
                </a:solidFill>
                <a:latin typeface="HelveticaNeueLT Std"/>
              </a:rPr>
              <a:t>Year 11s and 12s</a:t>
            </a:r>
          </a:p>
          <a:p>
            <a:pPr marL="0" indent="0">
              <a:buNone/>
            </a:pPr>
            <a:endParaRPr lang="en-AU" dirty="0">
              <a:solidFill>
                <a:prstClr val="black"/>
              </a:solidFill>
              <a:latin typeface="HelveticaNeueLT Std"/>
            </a:endParaRPr>
          </a:p>
        </p:txBody>
      </p:sp>
      <p:sp>
        <p:nvSpPr>
          <p:cNvPr id="11" name="Subtitle 4">
            <a:extLst>
              <a:ext uri="{FF2B5EF4-FFF2-40B4-BE49-F238E27FC236}">
                <a16:creationId xmlns:a16="http://schemas.microsoft.com/office/drawing/2014/main" id="{6A655C6E-B5C9-4F85-BFED-B306A8DC09A2}"/>
              </a:ext>
            </a:extLst>
          </p:cNvPr>
          <p:cNvSpPr txBox="1">
            <a:spLocks/>
          </p:cNvSpPr>
          <p:nvPr/>
        </p:nvSpPr>
        <p:spPr>
          <a:xfrm>
            <a:off x="971550" y="3638344"/>
            <a:ext cx="6457949" cy="1416999"/>
          </a:xfrm>
          <a:prstGeom prst="rect">
            <a:avLst/>
          </a:prstGeom>
        </p:spPr>
        <p:txBody>
          <a:bodyPr vert="horz" lIns="68580" tIns="34290" rIns="68580" bIns="3429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AU" sz="2000">
                <a:solidFill>
                  <a:prstClr val="black"/>
                </a:solidFill>
                <a:latin typeface="HelveticaNeueLT Std"/>
              </a:rPr>
              <a:t>Join our Facebook group </a:t>
            </a:r>
            <a:r>
              <a:rPr lang="en-AU" b="1">
                <a:solidFill>
                  <a:schemeClr val="accent5"/>
                </a:solidFill>
                <a:latin typeface="HelveticaNeueLT Std"/>
              </a:rPr>
              <a:t>QUT #STEMis4me</a:t>
            </a:r>
            <a:r>
              <a:rPr lang="en-AU" sz="2000" b="1">
                <a:solidFill>
                  <a:prstClr val="black"/>
                </a:solidFill>
                <a:latin typeface="HelveticaNeueLT Std"/>
              </a:rPr>
              <a:t> </a:t>
            </a:r>
            <a:r>
              <a:rPr lang="en-AU" sz="2000">
                <a:solidFill>
                  <a:prstClr val="black"/>
                </a:solidFill>
                <a:latin typeface="HelveticaNeueLT Std"/>
              </a:rPr>
              <a:t>to find out more about our news and events! </a:t>
            </a:r>
          </a:p>
        </p:txBody>
      </p:sp>
      <p:pic>
        <p:nvPicPr>
          <p:cNvPr id="12" name="Picture 2" descr="Image result for facebook like">
            <a:extLst>
              <a:ext uri="{FF2B5EF4-FFF2-40B4-BE49-F238E27FC236}">
                <a16:creationId xmlns:a16="http://schemas.microsoft.com/office/drawing/2014/main" id="{C666F905-3C20-436A-8914-E56233AED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374" y="4346844"/>
            <a:ext cx="3846299" cy="150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3394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E9C3E8-4E90-45BD-9635-D7C807C1975F}"/>
              </a:ext>
            </a:extLst>
          </p:cNvPr>
          <p:cNvSpPr txBox="1"/>
          <p:nvPr/>
        </p:nvSpPr>
        <p:spPr>
          <a:xfrm>
            <a:off x="0" y="889080"/>
            <a:ext cx="4723726" cy="682025"/>
          </a:xfrm>
          <a:prstGeom prst="rect">
            <a:avLst/>
          </a:prstGeom>
        </p:spPr>
        <p:txBody>
          <a:bodyPr vert="horz" lIns="91440" tIns="45720" rIns="91440" bIns="45720" rtlCol="0" anchor="ctr">
            <a:normAutofit/>
          </a:bodyPr>
          <a:lstStyle>
            <a:defPPr>
              <a:defRPr lang="en-US"/>
            </a:defPPr>
            <a:lvl1pPr marR="0" lvl="0" indent="0" algn="ctr" defTabSz="685800" fontAlgn="auto">
              <a:lnSpc>
                <a:spcPct val="90000"/>
              </a:lnSpc>
              <a:spcBef>
                <a:spcPct val="0"/>
              </a:spcBef>
              <a:spcAft>
                <a:spcPts val="0"/>
              </a:spcAft>
              <a:buClrTx/>
              <a:buSzTx/>
              <a:buFontTx/>
              <a:buNone/>
              <a:tabLst/>
              <a:defRPr kumimoji="0" sz="4000" b="1" i="0" u="none" strike="noStrike" cap="none" spc="0" normalizeH="0" baseline="0">
                <a:ln>
                  <a:noFill/>
                </a:ln>
                <a:solidFill>
                  <a:schemeClr val="bg1"/>
                </a:solidFill>
                <a:effectLst/>
                <a:uLnTx/>
                <a:uFillTx/>
                <a:latin typeface="Arial" panose="020B0604020202020204"/>
                <a:ea typeface="+mj-ea"/>
                <a:cs typeface="+mj-cs"/>
              </a:defRPr>
            </a:lvl1pPr>
          </a:lstStyle>
          <a:p>
            <a:endParaRPr lang="en-AU">
              <a:solidFill>
                <a:schemeClr val="tx1"/>
              </a:solidFill>
            </a:endParaRPr>
          </a:p>
        </p:txBody>
      </p:sp>
      <p:pic>
        <p:nvPicPr>
          <p:cNvPr id="5" name="Picture 4" descr="A close up of a logo&#10;&#10;Description automatically generated">
            <a:extLst>
              <a:ext uri="{FF2B5EF4-FFF2-40B4-BE49-F238E27FC236}">
                <a16:creationId xmlns:a16="http://schemas.microsoft.com/office/drawing/2014/main" id="{628ED2FF-F071-4909-A644-C5BF6E1E9125}"/>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D0A7066B-4442-466A-9441-9134F57EAE7F}"/>
              </a:ext>
            </a:extLst>
          </p:cNvPr>
          <p:cNvSpPr>
            <a:spLocks noGrp="1"/>
          </p:cNvSpPr>
          <p:nvPr>
            <p:ph type="title"/>
          </p:nvPr>
        </p:nvSpPr>
        <p:spPr>
          <a:xfrm>
            <a:off x="2180408" y="2460185"/>
            <a:ext cx="3748664" cy="2188735"/>
          </a:xfrm>
          <a:prstGeom prst="rect">
            <a:avLst/>
          </a:prstGeom>
        </p:spPr>
        <p:txBody>
          <a:bodyPr anchor="ctr"/>
          <a:lstStyle>
            <a:lvl1pPr algn="ctr">
              <a:defRPr sz="4000" b="1">
                <a:solidFill>
                  <a:schemeClr val="tx1"/>
                </a:solidFill>
              </a:defRPr>
            </a:lvl1pPr>
          </a:lstStyle>
          <a:p>
            <a:r>
              <a:rPr lang="en-US"/>
              <a:t>Click to edit Master title style</a:t>
            </a:r>
            <a:endParaRPr lang="en-AU"/>
          </a:p>
        </p:txBody>
      </p:sp>
    </p:spTree>
    <p:extLst>
      <p:ext uri="{BB962C8B-B14F-4D97-AF65-F5344CB8AC3E}">
        <p14:creationId xmlns:p14="http://schemas.microsoft.com/office/powerpoint/2010/main" val="3692311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nish">
    <p:spTree>
      <p:nvGrpSpPr>
        <p:cNvPr id="1" name=""/>
        <p:cNvGrpSpPr/>
        <p:nvPr/>
      </p:nvGrpSpPr>
      <p:grpSpPr>
        <a:xfrm>
          <a:off x="0" y="0"/>
          <a:ext cx="0" cy="0"/>
          <a:chOff x="0" y="0"/>
          <a:chExt cx="0" cy="0"/>
        </a:xfrm>
      </p:grpSpPr>
      <p:pic>
        <p:nvPicPr>
          <p:cNvPr id="3" name="Picture 2" descr="A picture containing light, night, street, traffic&#10;&#10;Description automatically generated">
            <a:extLst>
              <a:ext uri="{FF2B5EF4-FFF2-40B4-BE49-F238E27FC236}">
                <a16:creationId xmlns:a16="http://schemas.microsoft.com/office/drawing/2014/main" id="{B5B3C181-AE1D-4BF5-949C-EFBCC973C0BA}"/>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4FDD5573-DD02-4E50-A6F7-64F7C9559926}"/>
              </a:ext>
            </a:extLst>
          </p:cNvPr>
          <p:cNvSpPr txBox="1">
            <a:spLocks/>
          </p:cNvSpPr>
          <p:nvPr/>
        </p:nvSpPr>
        <p:spPr>
          <a:xfrm>
            <a:off x="2209800" y="3200400"/>
            <a:ext cx="7772400" cy="147670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AU" sz="4800" b="1">
              <a:solidFill>
                <a:schemeClr val="bg1"/>
              </a:solidFill>
              <a:latin typeface="HelveticaNeueLT Std Blk" pitchFamily="34" charset="0"/>
            </a:endParaRPr>
          </a:p>
        </p:txBody>
      </p:sp>
      <p:sp>
        <p:nvSpPr>
          <p:cNvPr id="5" name="Title 1">
            <a:extLst>
              <a:ext uri="{FF2B5EF4-FFF2-40B4-BE49-F238E27FC236}">
                <a16:creationId xmlns:a16="http://schemas.microsoft.com/office/drawing/2014/main" id="{F5C13220-B90E-41C7-BF72-65DAAEAB288D}"/>
              </a:ext>
            </a:extLst>
          </p:cNvPr>
          <p:cNvSpPr txBox="1">
            <a:spLocks/>
          </p:cNvSpPr>
          <p:nvPr/>
        </p:nvSpPr>
        <p:spPr>
          <a:xfrm>
            <a:off x="2209800" y="588576"/>
            <a:ext cx="7772400" cy="147670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AU" b="1">
                <a:solidFill>
                  <a:schemeClr val="bg1"/>
                </a:solidFill>
                <a:latin typeface="HelveticaNeueLT Std Blk" pitchFamily="34" charset="0"/>
              </a:rPr>
              <a:t>Congratulations on completing</a:t>
            </a:r>
          </a:p>
        </p:txBody>
      </p:sp>
      <p:sp>
        <p:nvSpPr>
          <p:cNvPr id="7" name="Text Placeholder 2">
            <a:extLst>
              <a:ext uri="{FF2B5EF4-FFF2-40B4-BE49-F238E27FC236}">
                <a16:creationId xmlns:a16="http://schemas.microsoft.com/office/drawing/2014/main" id="{3BB10E80-0F68-40F1-9485-6E545161CD51}"/>
              </a:ext>
            </a:extLst>
          </p:cNvPr>
          <p:cNvSpPr>
            <a:spLocks noGrp="1"/>
          </p:cNvSpPr>
          <p:nvPr>
            <p:ph idx="1"/>
          </p:nvPr>
        </p:nvSpPr>
        <p:spPr>
          <a:xfrm>
            <a:off x="2209801" y="2540325"/>
            <a:ext cx="7772400" cy="2520404"/>
          </a:xfrm>
          <a:prstGeom prst="rect">
            <a:avLst/>
          </a:prstGeom>
        </p:spPr>
        <p:txBody>
          <a:bodyPr vert="horz" lIns="91440" tIns="45720" rIns="91440" bIns="45720" rtlCol="0">
            <a:normAutofit/>
          </a:bodyPr>
          <a:lstStyle>
            <a:lvl1pPr marL="0" indent="0" algn="ctr">
              <a:lnSpc>
                <a:spcPct val="100000"/>
              </a:lnSpc>
              <a:buNone/>
              <a:defRPr sz="60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44484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458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2935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0CD6B-E88D-4941-BFF3-EEF07781C7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289"/>
          <a:stretch/>
        </p:blipFill>
        <p:spPr>
          <a:xfrm>
            <a:off x="-16285" y="5973858"/>
            <a:ext cx="12224569" cy="884142"/>
          </a:xfrm>
          <a:prstGeom prst="rect">
            <a:avLst/>
          </a:prstGeom>
        </p:spPr>
      </p:pic>
      <p:pic>
        <p:nvPicPr>
          <p:cNvPr id="3" name="Picture 2" descr="A picture containing object&#10;&#10;Description generated with high confidence">
            <a:extLst>
              <a:ext uri="{FF2B5EF4-FFF2-40B4-BE49-F238E27FC236}">
                <a16:creationId xmlns:a16="http://schemas.microsoft.com/office/drawing/2014/main" id="{D9C699F3-8198-458A-983E-91F129E07CB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401" y="6159836"/>
            <a:ext cx="1826848" cy="442305"/>
          </a:xfrm>
          <a:prstGeom prst="rect">
            <a:avLst/>
          </a:prstGeom>
        </p:spPr>
      </p:pic>
      <p:pic>
        <p:nvPicPr>
          <p:cNvPr id="6" name="Picture 5">
            <a:extLst>
              <a:ext uri="{FF2B5EF4-FFF2-40B4-BE49-F238E27FC236}">
                <a16:creationId xmlns:a16="http://schemas.microsoft.com/office/drawing/2014/main" id="{36016AC8-F3E8-4CD0-8505-ADD607B0B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0547" y="3651212"/>
            <a:ext cx="1950871" cy="1950871"/>
          </a:xfrm>
          <a:prstGeom prst="rect">
            <a:avLst/>
          </a:prstGeom>
        </p:spPr>
      </p:pic>
      <p:sp>
        <p:nvSpPr>
          <p:cNvPr id="7" name="Rectangle 6">
            <a:extLst>
              <a:ext uri="{FF2B5EF4-FFF2-40B4-BE49-F238E27FC236}">
                <a16:creationId xmlns:a16="http://schemas.microsoft.com/office/drawing/2014/main" id="{0CE4FF35-C81D-427E-8379-5431C6A82065}"/>
              </a:ext>
            </a:extLst>
          </p:cNvPr>
          <p:cNvSpPr/>
          <p:nvPr userDrawn="1"/>
        </p:nvSpPr>
        <p:spPr>
          <a:xfrm>
            <a:off x="-32569"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solidFill>
                <a:prstClr val="white"/>
              </a:solidFill>
            </a:endParaRPr>
          </a:p>
        </p:txBody>
      </p:sp>
      <p:sp>
        <p:nvSpPr>
          <p:cNvPr id="13" name="Title 1">
            <a:extLst>
              <a:ext uri="{FF2B5EF4-FFF2-40B4-BE49-F238E27FC236}">
                <a16:creationId xmlns:a16="http://schemas.microsoft.com/office/drawing/2014/main" id="{27AC9D05-6B8D-4C45-A52A-EF3F6CE3D462}"/>
              </a:ext>
            </a:extLst>
          </p:cNvPr>
          <p:cNvSpPr>
            <a:spLocks noGrp="1"/>
          </p:cNvSpPr>
          <p:nvPr>
            <p:ph type="ctrTitle"/>
          </p:nvPr>
        </p:nvSpPr>
        <p:spPr>
          <a:xfrm>
            <a:off x="377401" y="357228"/>
            <a:ext cx="10908219" cy="2387600"/>
          </a:xfrm>
          <a:prstGeom prst="rect">
            <a:avLst/>
          </a:prstGeom>
        </p:spPr>
        <p:txBody>
          <a:bodyPr anchor="ctr">
            <a:normAutofit/>
          </a:bodyPr>
          <a:lstStyle>
            <a:lvl1pPr algn="l">
              <a:defRPr sz="3000">
                <a:solidFill>
                  <a:schemeClr val="bg1"/>
                </a:solidFill>
              </a:defRPr>
            </a:lvl1pPr>
          </a:lstStyle>
          <a:p>
            <a:r>
              <a:rPr lang="en-US"/>
              <a:t>Click to edit Master title style</a:t>
            </a:r>
            <a:endParaRPr lang="en-AU"/>
          </a:p>
        </p:txBody>
      </p:sp>
      <p:sp>
        <p:nvSpPr>
          <p:cNvPr id="14" name="Subtitle 2">
            <a:extLst>
              <a:ext uri="{FF2B5EF4-FFF2-40B4-BE49-F238E27FC236}">
                <a16:creationId xmlns:a16="http://schemas.microsoft.com/office/drawing/2014/main" id="{38852B28-BE93-4587-9CED-815C7F6AB19E}"/>
              </a:ext>
            </a:extLst>
          </p:cNvPr>
          <p:cNvSpPr>
            <a:spLocks noGrp="1"/>
          </p:cNvSpPr>
          <p:nvPr>
            <p:ph type="subTitle" idx="1"/>
          </p:nvPr>
        </p:nvSpPr>
        <p:spPr>
          <a:xfrm>
            <a:off x="3905249" y="3897485"/>
            <a:ext cx="7380371" cy="1650121"/>
          </a:xfrm>
          <a:prstGeom prst="rect">
            <a:avLst/>
          </a:prstGeom>
        </p:spPr>
        <p:txBody>
          <a:bodyPr/>
          <a:lstStyle>
            <a:lvl1pPr marL="0" indent="0" algn="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pic>
        <p:nvPicPr>
          <p:cNvPr id="9" name="Picture 8">
            <a:extLst>
              <a:ext uri="{FF2B5EF4-FFF2-40B4-BE49-F238E27FC236}">
                <a16:creationId xmlns:a16="http://schemas.microsoft.com/office/drawing/2014/main" id="{29EA01F0-E685-420B-8E84-30ABE2AE0B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64254" y="6172038"/>
            <a:ext cx="2221367" cy="537495"/>
          </a:xfrm>
          <a:prstGeom prst="rect">
            <a:avLst/>
          </a:prstGeom>
        </p:spPr>
      </p:pic>
      <p:pic>
        <p:nvPicPr>
          <p:cNvPr id="11" name="Picture 10">
            <a:extLst>
              <a:ext uri="{FF2B5EF4-FFF2-40B4-BE49-F238E27FC236}">
                <a16:creationId xmlns:a16="http://schemas.microsoft.com/office/drawing/2014/main" id="{F72B5DD4-5070-46E4-A5B3-30E3A0E2C5B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71476" y="3891843"/>
            <a:ext cx="1655763" cy="1655763"/>
          </a:xfrm>
          <a:prstGeom prst="rect">
            <a:avLst/>
          </a:prstGeom>
        </p:spPr>
      </p:pic>
    </p:spTree>
    <p:extLst>
      <p:ext uri="{BB962C8B-B14F-4D97-AF65-F5344CB8AC3E}">
        <p14:creationId xmlns:p14="http://schemas.microsoft.com/office/powerpoint/2010/main" val="34572592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7AC9D05-6B8D-4C45-A52A-EF3F6CE3D462}"/>
              </a:ext>
            </a:extLst>
          </p:cNvPr>
          <p:cNvSpPr>
            <a:spLocks noGrp="1"/>
          </p:cNvSpPr>
          <p:nvPr>
            <p:ph type="ctrTitle"/>
          </p:nvPr>
        </p:nvSpPr>
        <p:spPr>
          <a:xfrm>
            <a:off x="377401" y="357228"/>
            <a:ext cx="10908219" cy="2387600"/>
          </a:xfrm>
          <a:prstGeom prst="rect">
            <a:avLst/>
          </a:prstGeom>
        </p:spPr>
        <p:txBody>
          <a:bodyPr anchor="ctr">
            <a:normAutofit/>
          </a:bodyPr>
          <a:lstStyle>
            <a:lvl1pPr algn="l">
              <a:defRPr sz="3000">
                <a:solidFill>
                  <a:srgbClr val="0F4372"/>
                </a:solidFill>
              </a:defRPr>
            </a:lvl1pPr>
          </a:lstStyle>
          <a:p>
            <a:r>
              <a:rPr lang="en-US"/>
              <a:t>Click to edit Master title style</a:t>
            </a:r>
            <a:endParaRPr lang="en-AU"/>
          </a:p>
        </p:txBody>
      </p:sp>
      <p:sp>
        <p:nvSpPr>
          <p:cNvPr id="14" name="Subtitle 2">
            <a:extLst>
              <a:ext uri="{FF2B5EF4-FFF2-40B4-BE49-F238E27FC236}">
                <a16:creationId xmlns:a16="http://schemas.microsoft.com/office/drawing/2014/main" id="{38852B28-BE93-4587-9CED-815C7F6AB19E}"/>
              </a:ext>
            </a:extLst>
          </p:cNvPr>
          <p:cNvSpPr>
            <a:spLocks noGrp="1"/>
          </p:cNvSpPr>
          <p:nvPr>
            <p:ph type="subTitle" idx="1"/>
          </p:nvPr>
        </p:nvSpPr>
        <p:spPr>
          <a:xfrm>
            <a:off x="3905249" y="3651210"/>
            <a:ext cx="7380371" cy="1889332"/>
          </a:xfrm>
          <a:prstGeom prst="rect">
            <a:avLst/>
          </a:prstGeom>
        </p:spPr>
        <p:txBody>
          <a:bodyPr/>
          <a:lstStyle>
            <a:lvl1pPr marL="0" indent="0" algn="r">
              <a:buNone/>
              <a:defRPr sz="18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pic>
        <p:nvPicPr>
          <p:cNvPr id="6" name="Picture 5">
            <a:extLst>
              <a:ext uri="{FF2B5EF4-FFF2-40B4-BE49-F238E27FC236}">
                <a16:creationId xmlns:a16="http://schemas.microsoft.com/office/drawing/2014/main" id="{36016AC8-F3E8-4CD0-8505-ADD607B0BB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1476" y="3891843"/>
            <a:ext cx="1655763" cy="1648701"/>
          </a:xfrm>
          <a:prstGeom prst="rect">
            <a:avLst/>
          </a:prstGeom>
        </p:spPr>
      </p:pic>
      <p:pic>
        <p:nvPicPr>
          <p:cNvPr id="11" name="Picture 10" descr="A close up of a white background&#10;&#10;Description generated with high confidence">
            <a:extLst>
              <a:ext uri="{FF2B5EF4-FFF2-40B4-BE49-F238E27FC236}">
                <a16:creationId xmlns:a16="http://schemas.microsoft.com/office/drawing/2014/main" id="{211DEDB5-E0FA-4C80-A92C-2B5FBD66EC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942437"/>
            <a:ext cx="12208285" cy="908517"/>
          </a:xfrm>
          <a:prstGeom prst="rect">
            <a:avLst/>
          </a:prstGeom>
        </p:spPr>
      </p:pic>
      <p:pic>
        <p:nvPicPr>
          <p:cNvPr id="3" name="Picture 2" descr="A picture containing object&#10;&#10;Description generated with high confidence">
            <a:extLst>
              <a:ext uri="{FF2B5EF4-FFF2-40B4-BE49-F238E27FC236}">
                <a16:creationId xmlns:a16="http://schemas.microsoft.com/office/drawing/2014/main" id="{D9C699F3-8198-458A-983E-91F129E07C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7401" y="6159836"/>
            <a:ext cx="1826848" cy="442305"/>
          </a:xfrm>
          <a:prstGeom prst="rect">
            <a:avLst/>
          </a:prstGeom>
        </p:spPr>
      </p:pic>
    </p:spTree>
    <p:extLst>
      <p:ext uri="{BB962C8B-B14F-4D97-AF65-F5344CB8AC3E}">
        <p14:creationId xmlns:p14="http://schemas.microsoft.com/office/powerpoint/2010/main" val="3839512061"/>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E025-0E8D-44C4-AE48-130AEA783EA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273CBE6-DA41-4311-A2F8-CC2714C91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2EC9703-72AD-4A95-BB4E-6EA98B8A6A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F6655672-0B46-4B58-A3CF-E3DAFA683D18}"/>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AD57113F-5C88-4360-B573-AEACA0EE655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8BDD10-1C45-450F-9902-BE5B8C79CA90}"/>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394442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0097-90A0-40F2-AF5D-F63C9E94AAE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18CECCF-EEB7-49F3-86E2-6AEA689004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C4CA7-961B-45B2-9B51-CBCA39FFE3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183D0BE-27A2-4DD6-B06A-D27030EE23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7FF47B-2F51-4E23-A235-D48EEE61BA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2DD52D3-0BE1-4579-A8C5-CEC78CAFA8D2}"/>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5FA4910B-3481-4E64-9879-4AAA374713E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66FDE2A-6E7B-4643-9134-D19BA566CDD2}"/>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2669274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A74F-A805-42B7-BC5D-6754BD03FE6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2D6D1A5-72BB-4096-B624-7078674CCC30}"/>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4C307D12-5932-4005-AF63-EC4E9F16961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D3CE6B3-2E48-4701-A976-180D83AC4D63}"/>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3028329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05FCF-92D9-4A3E-B83A-20337F705FE8}"/>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D6CA6813-8798-4D9E-AF93-991DC3D9B09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0D56315-A5FC-4F24-A75D-B02DA6704ED5}"/>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309102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6CD3D-393B-4F0E-B13C-AE71CD9B3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D8C768A-401E-4B1F-B78A-DA59FF6F65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5593116-3734-4BDC-BE68-735E8158F7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17BE5F-D1B8-4718-BFB4-B27D5D1933BB}"/>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4F595132-3040-429D-8084-3FA2BA7D2A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D1D3689-400D-4B98-AC2C-AA7396994B5C}"/>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3247067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68C4-BC14-4FD0-A4BE-A867CDA4D5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60C8F35-B64C-4E2B-ADC3-8DEC9DC068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0ECF308-5315-42DC-A204-30A91F117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A8666-6CBE-4EF9-8D96-93E85E42371B}"/>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555C27AF-4853-4B25-8EDD-A4D65117FD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BD4825E-8E08-4CAF-9CA0-19AC75EECC71}"/>
              </a:ext>
            </a:extLst>
          </p:cNvPr>
          <p:cNvSpPr>
            <a:spLocks noGrp="1"/>
          </p:cNvSpPr>
          <p:nvPr>
            <p:ph type="sldNum" sz="quarter" idx="12"/>
          </p:nvPr>
        </p:nvSpPr>
        <p:spPr/>
        <p:txBody>
          <a:bodyPr/>
          <a:lstStyle/>
          <a:p>
            <a:fld id="{938869DD-69E3-4335-812A-24422A94CC6D}" type="slidenum">
              <a:rPr lang="en-AU" smtClean="0"/>
              <a:t>‹#›</a:t>
            </a:fld>
            <a:endParaRPr lang="en-AU"/>
          </a:p>
        </p:txBody>
      </p:sp>
    </p:spTree>
    <p:extLst>
      <p:ext uri="{BB962C8B-B14F-4D97-AF65-F5344CB8AC3E}">
        <p14:creationId xmlns:p14="http://schemas.microsoft.com/office/powerpoint/2010/main" val="1294719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999FCF-3425-4DEA-A1B4-6842F0123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F8D5C47-C48B-4A0E-980E-6E5BC6A2E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04DEACB-42FC-4EE9-9B53-4B6D5C277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CB0C346F-4819-49DB-9DB2-560A8D70E6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6A05A09-36F5-42A6-AE49-8D8D23341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8869DD-69E3-4335-812A-24422A94CC6D}" type="slidenum">
              <a:rPr lang="en-AU" smtClean="0"/>
              <a:t>‹#›</a:t>
            </a:fld>
            <a:endParaRPr lang="en-AU"/>
          </a:p>
        </p:txBody>
      </p:sp>
    </p:spTree>
    <p:extLst>
      <p:ext uri="{BB962C8B-B14F-4D97-AF65-F5344CB8AC3E}">
        <p14:creationId xmlns:p14="http://schemas.microsoft.com/office/powerpoint/2010/main" val="204400625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BBFA4D-F069-4701-B3AC-CF7C1CE49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97ABCE4-7A9F-4478-BAB0-1E3557014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72DB574-A8D8-4A03-9E3F-D8E7EFAA9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DC1603B8-AC44-4A0A-B758-DE955A2F7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86A8D23-0ACD-4B69-9874-516534D49C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2C361-CEB6-49A2-9BF5-B409832579C0}" type="slidenum">
              <a:rPr lang="en-AU" smtClean="0"/>
              <a:t>‹#›</a:t>
            </a:fld>
            <a:endParaRPr lang="en-AU"/>
          </a:p>
        </p:txBody>
      </p:sp>
    </p:spTree>
    <p:extLst>
      <p:ext uri="{BB962C8B-B14F-4D97-AF65-F5344CB8AC3E}">
        <p14:creationId xmlns:p14="http://schemas.microsoft.com/office/powerpoint/2010/main" val="321488556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C5434A-D4C7-45FE-9F32-74420082EE00}"/>
              </a:ext>
            </a:extLst>
          </p:cNvPr>
          <p:cNvSpPr txBox="1"/>
          <p:nvPr/>
        </p:nvSpPr>
        <p:spPr>
          <a:xfrm rot="16200000">
            <a:off x="11628704" y="6325482"/>
            <a:ext cx="880369" cy="184666"/>
          </a:xfrm>
          <a:prstGeom prst="rect">
            <a:avLst/>
          </a:prstGeom>
          <a:noFill/>
        </p:spPr>
        <p:txBody>
          <a:bodyPr wrap="none" rtlCol="0">
            <a:spAutoFit/>
          </a:bodyPr>
          <a:lstStyle/>
          <a:p>
            <a:pPr algn="ctr"/>
            <a:r>
              <a:rPr lang="en-AU" sz="600">
                <a:solidFill>
                  <a:schemeClr val="bg1">
                    <a:lumMod val="65000"/>
                  </a:schemeClr>
                </a:solidFill>
              </a:rPr>
              <a:t>CRICOS No.00213J</a:t>
            </a:r>
          </a:p>
        </p:txBody>
      </p:sp>
      <p:pic>
        <p:nvPicPr>
          <p:cNvPr id="3" name="Picture 2" descr="A close up of a logo&#10;&#10;Description automatically generated">
            <a:extLst>
              <a:ext uri="{FF2B5EF4-FFF2-40B4-BE49-F238E27FC236}">
                <a16:creationId xmlns:a16="http://schemas.microsoft.com/office/drawing/2014/main" id="{4532E69F-1D9B-44B2-92AB-775560343B6F}"/>
              </a:ext>
            </a:extLst>
          </p:cNvPr>
          <p:cNvPicPr>
            <a:picLocks noChangeAspect="1"/>
          </p:cNvPicPr>
          <p:nvPr/>
        </p:nvPicPr>
        <p:blipFill rotWithShape="1">
          <a:blip r:embed="rId16"/>
          <a:srcRect t="87163"/>
          <a:stretch/>
        </p:blipFill>
        <p:spPr>
          <a:xfrm>
            <a:off x="0" y="5977630"/>
            <a:ext cx="12192000" cy="880370"/>
          </a:xfrm>
          <a:prstGeom prst="rect">
            <a:avLst/>
          </a:prstGeom>
        </p:spPr>
      </p:pic>
      <p:pic>
        <p:nvPicPr>
          <p:cNvPr id="4" name="Picture 3" descr="A close up of a logo&#10;&#10;Description automatically generated">
            <a:extLst>
              <a:ext uri="{FF2B5EF4-FFF2-40B4-BE49-F238E27FC236}">
                <a16:creationId xmlns:a16="http://schemas.microsoft.com/office/drawing/2014/main" id="{34A40BD9-A6F9-48ED-A96C-3782F65065C8}"/>
              </a:ext>
            </a:extLst>
          </p:cNvPr>
          <p:cNvPicPr>
            <a:picLocks noChangeAspect="1"/>
          </p:cNvPicPr>
          <p:nvPr/>
        </p:nvPicPr>
        <p:blipFill>
          <a:blip r:embed="rId17"/>
          <a:stretch>
            <a:fillRect/>
          </a:stretch>
        </p:blipFill>
        <p:spPr>
          <a:xfrm>
            <a:off x="5839" y="0"/>
            <a:ext cx="12192000" cy="6858000"/>
          </a:xfrm>
          <a:prstGeom prst="rect">
            <a:avLst/>
          </a:prstGeom>
        </p:spPr>
      </p:pic>
    </p:spTree>
    <p:extLst>
      <p:ext uri="{BB962C8B-B14F-4D97-AF65-F5344CB8AC3E}">
        <p14:creationId xmlns:p14="http://schemas.microsoft.com/office/powerpoint/2010/main" val="33946748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686" r:id="rId11"/>
    <p:sldLayoutId id="2147483661" r:id="rId12"/>
    <p:sldLayoutId id="2147483700" r:id="rId13"/>
    <p:sldLayoutId id="2147483701" r:id="rId14"/>
  </p:sldLayoutIdLs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4ACC1-6FB7-4DB1-8A6E-761EC18210D4}"/>
              </a:ext>
            </a:extLst>
          </p:cNvPr>
          <p:cNvSpPr>
            <a:spLocks noGrp="1"/>
          </p:cNvSpPr>
          <p:nvPr>
            <p:ph type="title"/>
          </p:nvPr>
        </p:nvSpPr>
        <p:spPr/>
        <p:txBody>
          <a:bodyPr/>
          <a:lstStyle/>
          <a:p>
            <a:r>
              <a:rPr lang="en-AU" dirty="0"/>
              <a:t>Robotic Navigation and Vision</a:t>
            </a:r>
          </a:p>
        </p:txBody>
      </p:sp>
    </p:spTree>
    <p:extLst>
      <p:ext uri="{BB962C8B-B14F-4D97-AF65-F5344CB8AC3E}">
        <p14:creationId xmlns:p14="http://schemas.microsoft.com/office/powerpoint/2010/main" val="227248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FBE55-C75A-4967-A8A8-72B06372CE0B}"/>
              </a:ext>
            </a:extLst>
          </p:cNvPr>
          <p:cNvSpPr>
            <a:spLocks noGrp="1"/>
          </p:cNvSpPr>
          <p:nvPr>
            <p:ph type="title"/>
          </p:nvPr>
        </p:nvSpPr>
        <p:spPr/>
        <p:txBody>
          <a:bodyPr/>
          <a:lstStyle/>
          <a:p>
            <a:r>
              <a:rPr lang="en-US" dirty="0"/>
              <a:t>Functions</a:t>
            </a:r>
            <a:endParaRPr lang="en-AU" dirty="0"/>
          </a:p>
        </p:txBody>
      </p:sp>
      <p:sp>
        <p:nvSpPr>
          <p:cNvPr id="4" name="Content Placeholder 3">
            <a:extLst>
              <a:ext uri="{FF2B5EF4-FFF2-40B4-BE49-F238E27FC236}">
                <a16:creationId xmlns:a16="http://schemas.microsoft.com/office/drawing/2014/main" id="{234CF79D-5DE2-4B9D-B1EB-F45A2CF81252}"/>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A0358DB9-A3F8-4F9E-8DA0-B9C7CA06032A}"/>
              </a:ext>
            </a:extLst>
          </p:cNvPr>
          <p:cNvPicPr>
            <a:picLocks noChangeAspect="1"/>
          </p:cNvPicPr>
          <p:nvPr/>
        </p:nvPicPr>
        <p:blipFill>
          <a:blip r:embed="rId2"/>
          <a:stretch>
            <a:fillRect/>
          </a:stretch>
        </p:blipFill>
        <p:spPr>
          <a:xfrm>
            <a:off x="610340" y="1108852"/>
            <a:ext cx="9868934" cy="4731681"/>
          </a:xfrm>
          <a:prstGeom prst="rect">
            <a:avLst/>
          </a:prstGeom>
        </p:spPr>
      </p:pic>
    </p:spTree>
    <p:extLst>
      <p:ext uri="{BB962C8B-B14F-4D97-AF65-F5344CB8AC3E}">
        <p14:creationId xmlns:p14="http://schemas.microsoft.com/office/powerpoint/2010/main" val="322292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FB1EE6-835D-4195-AB29-ABD43E08A259}"/>
              </a:ext>
            </a:extLst>
          </p:cNvPr>
          <p:cNvSpPr>
            <a:spLocks noGrp="1"/>
          </p:cNvSpPr>
          <p:nvPr>
            <p:ph type="title"/>
          </p:nvPr>
        </p:nvSpPr>
        <p:spPr/>
        <p:txBody>
          <a:bodyPr/>
          <a:lstStyle/>
          <a:p>
            <a:r>
              <a:rPr lang="en-US" dirty="0"/>
              <a:t>Putting our code together</a:t>
            </a:r>
            <a:endParaRPr lang="en-AU" dirty="0"/>
          </a:p>
        </p:txBody>
      </p:sp>
    </p:spTree>
    <p:extLst>
      <p:ext uri="{BB962C8B-B14F-4D97-AF65-F5344CB8AC3E}">
        <p14:creationId xmlns:p14="http://schemas.microsoft.com/office/powerpoint/2010/main" val="2750069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2E57-A8D0-4B3B-BE49-3856CD424B15}"/>
              </a:ext>
            </a:extLst>
          </p:cNvPr>
          <p:cNvSpPr>
            <a:spLocks noGrp="1"/>
          </p:cNvSpPr>
          <p:nvPr>
            <p:ph type="title"/>
          </p:nvPr>
        </p:nvSpPr>
        <p:spPr/>
        <p:txBody>
          <a:bodyPr/>
          <a:lstStyle/>
          <a:p>
            <a:r>
              <a:rPr lang="en-US" dirty="0"/>
              <a:t>Setup</a:t>
            </a:r>
            <a:endParaRPr lang="en-AU" dirty="0"/>
          </a:p>
        </p:txBody>
      </p:sp>
      <p:sp>
        <p:nvSpPr>
          <p:cNvPr id="3" name="Content Placeholder 2">
            <a:extLst>
              <a:ext uri="{FF2B5EF4-FFF2-40B4-BE49-F238E27FC236}">
                <a16:creationId xmlns:a16="http://schemas.microsoft.com/office/drawing/2014/main" id="{E9399E35-2E5D-441D-AA5F-41080446324A}"/>
              </a:ext>
            </a:extLst>
          </p:cNvPr>
          <p:cNvSpPr>
            <a:spLocks noGrp="1"/>
          </p:cNvSpPr>
          <p:nvPr>
            <p:ph idx="1"/>
          </p:nvPr>
        </p:nvSpPr>
        <p:spPr/>
        <p:txBody>
          <a:bodyPr/>
          <a:lstStyle/>
          <a:p>
            <a:r>
              <a:rPr lang="en-US" sz="2500" dirty="0"/>
              <a:t>Open Skeleton file on computer</a:t>
            </a:r>
          </a:p>
          <a:p>
            <a:r>
              <a:rPr lang="en-US" sz="2500" dirty="0"/>
              <a:t>Have a look through</a:t>
            </a:r>
            <a:endParaRPr lang="en-AU" sz="2500" dirty="0"/>
          </a:p>
        </p:txBody>
      </p:sp>
    </p:spTree>
    <p:extLst>
      <p:ext uri="{BB962C8B-B14F-4D97-AF65-F5344CB8AC3E}">
        <p14:creationId xmlns:p14="http://schemas.microsoft.com/office/powerpoint/2010/main" val="185559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5BF6-1508-43DA-9805-E6AD804AAA2A}"/>
              </a:ext>
            </a:extLst>
          </p:cNvPr>
          <p:cNvSpPr>
            <a:spLocks noGrp="1"/>
          </p:cNvSpPr>
          <p:nvPr>
            <p:ph type="title"/>
          </p:nvPr>
        </p:nvSpPr>
        <p:spPr/>
        <p:txBody>
          <a:bodyPr/>
          <a:lstStyle/>
          <a:p>
            <a:r>
              <a:rPr lang="en-US" dirty="0"/>
              <a:t>Prediction</a:t>
            </a:r>
            <a:endParaRPr lang="en-AU" dirty="0"/>
          </a:p>
        </p:txBody>
      </p:sp>
      <p:sp>
        <p:nvSpPr>
          <p:cNvPr id="3" name="Content Placeholder 2">
            <a:extLst>
              <a:ext uri="{FF2B5EF4-FFF2-40B4-BE49-F238E27FC236}">
                <a16:creationId xmlns:a16="http://schemas.microsoft.com/office/drawing/2014/main" id="{60322707-2215-4D52-B572-B7EE4AC6B3C8}"/>
              </a:ext>
            </a:extLst>
          </p:cNvPr>
          <p:cNvSpPr>
            <a:spLocks noGrp="1"/>
          </p:cNvSpPr>
          <p:nvPr>
            <p:ph idx="1"/>
          </p:nvPr>
        </p:nvSpPr>
        <p:spPr/>
        <p:txBody>
          <a:bodyPr/>
          <a:lstStyle/>
          <a:p>
            <a:pPr marL="0" indent="0">
              <a:buNone/>
            </a:pPr>
            <a:r>
              <a:rPr lang="en-US" sz="2400" b="1" dirty="0"/>
              <a:t>**Have you ever tried walking with your eyes closed?**</a:t>
            </a:r>
          </a:p>
          <a:p>
            <a:pPr marL="0" indent="0">
              <a:buNone/>
            </a:pPr>
            <a:r>
              <a:rPr lang="en-US" sz="2400" dirty="0"/>
              <a:t>- Robots 2 ways of viewing the world</a:t>
            </a:r>
          </a:p>
          <a:p>
            <a:pPr marL="0" indent="0">
              <a:buNone/>
            </a:pPr>
            <a:r>
              <a:rPr lang="en-US" sz="2400" dirty="0"/>
              <a:t>	- Internal sensors (Encoders, Gyroscopes, Accelerometers)</a:t>
            </a:r>
          </a:p>
          <a:p>
            <a:pPr marL="0" indent="0">
              <a:buNone/>
            </a:pPr>
            <a:r>
              <a:rPr lang="en-US" sz="2400" dirty="0"/>
              <a:t>	- External sensors (GPS, cameras, LIDARS)</a:t>
            </a:r>
          </a:p>
          <a:p>
            <a:pPr marL="0" indent="0">
              <a:buNone/>
            </a:pPr>
            <a:r>
              <a:rPr lang="en-US" sz="2400" dirty="0"/>
              <a:t>The prediction step uses the internal sensors of the robot, in our case the motor encoders, to take a guess at where it is.</a:t>
            </a:r>
            <a:endParaRPr lang="en-AU" sz="2400" dirty="0"/>
          </a:p>
        </p:txBody>
      </p:sp>
    </p:spTree>
    <p:extLst>
      <p:ext uri="{BB962C8B-B14F-4D97-AF65-F5344CB8AC3E}">
        <p14:creationId xmlns:p14="http://schemas.microsoft.com/office/powerpoint/2010/main" val="395143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5BF6-1508-43DA-9805-E6AD804AAA2A}"/>
              </a:ext>
            </a:extLst>
          </p:cNvPr>
          <p:cNvSpPr>
            <a:spLocks noGrp="1"/>
          </p:cNvSpPr>
          <p:nvPr>
            <p:ph type="title"/>
          </p:nvPr>
        </p:nvSpPr>
        <p:spPr>
          <a:xfrm>
            <a:off x="345196" y="533901"/>
            <a:ext cx="10399222" cy="831909"/>
          </a:xfrm>
        </p:spPr>
        <p:txBody>
          <a:bodyPr/>
          <a:lstStyle/>
          <a:p>
            <a:r>
              <a:rPr lang="en-US" dirty="0"/>
              <a:t>Prediction Code</a:t>
            </a:r>
            <a:endParaRPr lang="en-AU" dirty="0"/>
          </a:p>
        </p:txBody>
      </p:sp>
      <p:sp>
        <p:nvSpPr>
          <p:cNvPr id="3" name="Content Placeholder 2">
            <a:extLst>
              <a:ext uri="{FF2B5EF4-FFF2-40B4-BE49-F238E27FC236}">
                <a16:creationId xmlns:a16="http://schemas.microsoft.com/office/drawing/2014/main" id="{60322707-2215-4D52-B572-B7EE4AC6B3C8}"/>
              </a:ext>
            </a:extLst>
          </p:cNvPr>
          <p:cNvSpPr>
            <a:spLocks noGrp="1"/>
          </p:cNvSpPr>
          <p:nvPr>
            <p:ph idx="1"/>
          </p:nvPr>
        </p:nvSpPr>
        <p:spPr/>
        <p:txBody>
          <a:bodyPr/>
          <a:lstStyle/>
          <a:p>
            <a:pPr marL="0" indent="0">
              <a:buNone/>
            </a:pPr>
            <a:endParaRPr lang="en-AU" sz="2400" dirty="0"/>
          </a:p>
        </p:txBody>
      </p:sp>
      <p:pic>
        <p:nvPicPr>
          <p:cNvPr id="5" name="Picture 4">
            <a:extLst>
              <a:ext uri="{FF2B5EF4-FFF2-40B4-BE49-F238E27FC236}">
                <a16:creationId xmlns:a16="http://schemas.microsoft.com/office/drawing/2014/main" id="{CAEBEAC2-F846-4079-AC60-456B2BF050B0}"/>
              </a:ext>
            </a:extLst>
          </p:cNvPr>
          <p:cNvPicPr>
            <a:picLocks noChangeAspect="1"/>
          </p:cNvPicPr>
          <p:nvPr/>
        </p:nvPicPr>
        <p:blipFill>
          <a:blip r:embed="rId2"/>
          <a:stretch>
            <a:fillRect/>
          </a:stretch>
        </p:blipFill>
        <p:spPr>
          <a:xfrm>
            <a:off x="949462" y="1656479"/>
            <a:ext cx="9190690" cy="3636425"/>
          </a:xfrm>
          <a:prstGeom prst="rect">
            <a:avLst/>
          </a:prstGeom>
        </p:spPr>
      </p:pic>
    </p:spTree>
    <p:extLst>
      <p:ext uri="{BB962C8B-B14F-4D97-AF65-F5344CB8AC3E}">
        <p14:creationId xmlns:p14="http://schemas.microsoft.com/office/powerpoint/2010/main" val="74939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5BF6-1508-43DA-9805-E6AD804AAA2A}"/>
              </a:ext>
            </a:extLst>
          </p:cNvPr>
          <p:cNvSpPr>
            <a:spLocks noGrp="1"/>
          </p:cNvSpPr>
          <p:nvPr>
            <p:ph type="title"/>
          </p:nvPr>
        </p:nvSpPr>
        <p:spPr>
          <a:xfrm>
            <a:off x="345196" y="533901"/>
            <a:ext cx="10399222" cy="831909"/>
          </a:xfrm>
        </p:spPr>
        <p:txBody>
          <a:bodyPr/>
          <a:lstStyle/>
          <a:p>
            <a:r>
              <a:rPr lang="en-US" dirty="0"/>
              <a:t>Update</a:t>
            </a:r>
            <a:endParaRPr lang="en-AU" dirty="0"/>
          </a:p>
        </p:txBody>
      </p:sp>
      <p:sp>
        <p:nvSpPr>
          <p:cNvPr id="6" name="TextBox 5">
            <a:extLst>
              <a:ext uri="{FF2B5EF4-FFF2-40B4-BE49-F238E27FC236}">
                <a16:creationId xmlns:a16="http://schemas.microsoft.com/office/drawing/2014/main" id="{8D63C91B-D229-420B-80A5-5ED9A67EB613}"/>
              </a:ext>
            </a:extLst>
          </p:cNvPr>
          <p:cNvSpPr txBox="1"/>
          <p:nvPr/>
        </p:nvSpPr>
        <p:spPr>
          <a:xfrm>
            <a:off x="345195" y="1378873"/>
            <a:ext cx="10419227" cy="1569660"/>
          </a:xfrm>
          <a:prstGeom prst="rect">
            <a:avLst/>
          </a:prstGeom>
          <a:noFill/>
        </p:spPr>
        <p:txBody>
          <a:bodyPr wrap="square">
            <a:spAutoFit/>
          </a:bodyPr>
          <a:lstStyle/>
          <a:p>
            <a:pPr algn="l"/>
            <a:r>
              <a:rPr lang="en-US" sz="3200" b="0" i="0" dirty="0">
                <a:effectLst/>
                <a:latin typeface="Inter"/>
              </a:rPr>
              <a:t>Walking with your eyes open.</a:t>
            </a:r>
          </a:p>
          <a:p>
            <a:pPr marL="457200" indent="-457200" algn="l">
              <a:buFont typeface="Arial" panose="020B0604020202020204" pitchFamily="34" charset="0"/>
              <a:buChar char="•"/>
            </a:pPr>
            <a:r>
              <a:rPr lang="en-US" sz="3200" b="0" i="0" dirty="0">
                <a:effectLst/>
                <a:latin typeface="Inter"/>
              </a:rPr>
              <a:t>External sensors - Vision</a:t>
            </a:r>
          </a:p>
          <a:p>
            <a:pPr marL="457200" indent="-457200" algn="l">
              <a:buFont typeface="Arial" panose="020B0604020202020204" pitchFamily="34" charset="0"/>
              <a:buChar char="•"/>
            </a:pPr>
            <a:r>
              <a:rPr lang="en-US" sz="3200" b="0" i="0" dirty="0">
                <a:effectLst/>
                <a:latin typeface="Inter"/>
              </a:rPr>
              <a:t>Using </a:t>
            </a:r>
            <a:r>
              <a:rPr lang="en-US" sz="3200" b="0" i="0" dirty="0" err="1">
                <a:effectLst/>
                <a:latin typeface="Inter"/>
              </a:rPr>
              <a:t>AprilTags</a:t>
            </a:r>
            <a:r>
              <a:rPr lang="en-US" sz="3200" b="0" i="0" dirty="0">
                <a:effectLst/>
                <a:latin typeface="Inter"/>
              </a:rPr>
              <a:t> as landmarks</a:t>
            </a:r>
          </a:p>
        </p:txBody>
      </p:sp>
    </p:spTree>
    <p:extLst>
      <p:ext uri="{BB962C8B-B14F-4D97-AF65-F5344CB8AC3E}">
        <p14:creationId xmlns:p14="http://schemas.microsoft.com/office/powerpoint/2010/main" val="363370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5BF6-1508-43DA-9805-E6AD804AAA2A}"/>
              </a:ext>
            </a:extLst>
          </p:cNvPr>
          <p:cNvSpPr>
            <a:spLocks noGrp="1"/>
          </p:cNvSpPr>
          <p:nvPr>
            <p:ph type="title"/>
          </p:nvPr>
        </p:nvSpPr>
        <p:spPr>
          <a:xfrm>
            <a:off x="345196" y="533901"/>
            <a:ext cx="10399222" cy="831909"/>
          </a:xfrm>
        </p:spPr>
        <p:txBody>
          <a:bodyPr/>
          <a:lstStyle/>
          <a:p>
            <a:r>
              <a:rPr lang="en-US" dirty="0"/>
              <a:t>Update Code</a:t>
            </a:r>
            <a:endParaRPr lang="en-AU" dirty="0"/>
          </a:p>
        </p:txBody>
      </p:sp>
      <p:pic>
        <p:nvPicPr>
          <p:cNvPr id="4" name="Picture 3">
            <a:extLst>
              <a:ext uri="{FF2B5EF4-FFF2-40B4-BE49-F238E27FC236}">
                <a16:creationId xmlns:a16="http://schemas.microsoft.com/office/drawing/2014/main" id="{F849F762-161E-4324-83E8-860A9412591F}"/>
              </a:ext>
            </a:extLst>
          </p:cNvPr>
          <p:cNvPicPr>
            <a:picLocks noChangeAspect="1"/>
          </p:cNvPicPr>
          <p:nvPr/>
        </p:nvPicPr>
        <p:blipFill>
          <a:blip r:embed="rId2"/>
          <a:stretch>
            <a:fillRect/>
          </a:stretch>
        </p:blipFill>
        <p:spPr>
          <a:xfrm>
            <a:off x="2225643" y="1239238"/>
            <a:ext cx="7740713" cy="4614656"/>
          </a:xfrm>
          <a:prstGeom prst="rect">
            <a:avLst/>
          </a:prstGeom>
        </p:spPr>
      </p:pic>
    </p:spTree>
    <p:extLst>
      <p:ext uri="{BB962C8B-B14F-4D97-AF65-F5344CB8AC3E}">
        <p14:creationId xmlns:p14="http://schemas.microsoft.com/office/powerpoint/2010/main" val="3270952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D9D1-E2D5-45CA-9957-A7C28C0BE3F3}"/>
              </a:ext>
            </a:extLst>
          </p:cNvPr>
          <p:cNvSpPr>
            <a:spLocks noGrp="1"/>
          </p:cNvSpPr>
          <p:nvPr>
            <p:ph type="title"/>
          </p:nvPr>
        </p:nvSpPr>
        <p:spPr/>
        <p:txBody>
          <a:bodyPr/>
          <a:lstStyle/>
          <a:p>
            <a:r>
              <a:rPr lang="en-US" dirty="0"/>
              <a:t>Control Code</a:t>
            </a:r>
            <a:endParaRPr lang="en-AU" dirty="0"/>
          </a:p>
        </p:txBody>
      </p:sp>
      <p:pic>
        <p:nvPicPr>
          <p:cNvPr id="5" name="Content Placeholder 4">
            <a:extLst>
              <a:ext uri="{FF2B5EF4-FFF2-40B4-BE49-F238E27FC236}">
                <a16:creationId xmlns:a16="http://schemas.microsoft.com/office/drawing/2014/main" id="{0DB6217A-00BF-49A3-A9AA-FBBDECDFF03E}"/>
              </a:ext>
            </a:extLst>
          </p:cNvPr>
          <p:cNvPicPr>
            <a:picLocks noGrp="1" noChangeAspect="1"/>
          </p:cNvPicPr>
          <p:nvPr>
            <p:ph idx="1"/>
          </p:nvPr>
        </p:nvPicPr>
        <p:blipFill>
          <a:blip r:embed="rId2"/>
          <a:stretch>
            <a:fillRect/>
          </a:stretch>
        </p:blipFill>
        <p:spPr>
          <a:xfrm>
            <a:off x="1680330" y="2072277"/>
            <a:ext cx="8831340" cy="2713446"/>
          </a:xfrm>
        </p:spPr>
      </p:pic>
    </p:spTree>
    <p:extLst>
      <p:ext uri="{BB962C8B-B14F-4D97-AF65-F5344CB8AC3E}">
        <p14:creationId xmlns:p14="http://schemas.microsoft.com/office/powerpoint/2010/main" val="3122695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02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51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35EF-BD9D-4B6A-AA12-89B46FB4E445}"/>
              </a:ext>
            </a:extLst>
          </p:cNvPr>
          <p:cNvSpPr>
            <a:spLocks noGrp="1"/>
          </p:cNvSpPr>
          <p:nvPr>
            <p:ph type="title"/>
          </p:nvPr>
        </p:nvSpPr>
        <p:spPr/>
        <p:txBody>
          <a:bodyPr/>
          <a:lstStyle/>
          <a:p>
            <a:r>
              <a:rPr lang="en-AU" dirty="0"/>
              <a:t>The Task</a:t>
            </a:r>
          </a:p>
        </p:txBody>
      </p:sp>
      <p:sp>
        <p:nvSpPr>
          <p:cNvPr id="3" name="Content Placeholder 2">
            <a:extLst>
              <a:ext uri="{FF2B5EF4-FFF2-40B4-BE49-F238E27FC236}">
                <a16:creationId xmlns:a16="http://schemas.microsoft.com/office/drawing/2014/main" id="{FF531D9B-F85A-4319-A3A7-DC3ECCF8B3A8}"/>
              </a:ext>
            </a:extLst>
          </p:cNvPr>
          <p:cNvSpPr>
            <a:spLocks noGrp="1"/>
          </p:cNvSpPr>
          <p:nvPr>
            <p:ph idx="1"/>
          </p:nvPr>
        </p:nvSpPr>
        <p:spPr/>
        <p:txBody>
          <a:bodyPr/>
          <a:lstStyle/>
          <a:p>
            <a:r>
              <a:rPr lang="en-US" sz="3200" dirty="0"/>
              <a:t>You've been tasked to give a rover stranded on mars the means to navigate back to it's extraction point.</a:t>
            </a:r>
          </a:p>
          <a:p>
            <a:r>
              <a:rPr lang="en-US" sz="3200" dirty="0"/>
              <a:t>Markers have been dropped in the environment in the eight major directions. The extraction point is at the center of these markers.</a:t>
            </a:r>
            <a:endParaRPr lang="en-AU" sz="3200" dirty="0"/>
          </a:p>
        </p:txBody>
      </p:sp>
    </p:spTree>
    <p:extLst>
      <p:ext uri="{BB962C8B-B14F-4D97-AF65-F5344CB8AC3E}">
        <p14:creationId xmlns:p14="http://schemas.microsoft.com/office/powerpoint/2010/main" val="358764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80A4-DE8D-4916-86E7-13AB676DB860}"/>
              </a:ext>
            </a:extLst>
          </p:cNvPr>
          <p:cNvSpPr>
            <a:spLocks noGrp="1"/>
          </p:cNvSpPr>
          <p:nvPr>
            <p:ph type="title"/>
          </p:nvPr>
        </p:nvSpPr>
        <p:spPr/>
        <p:txBody>
          <a:bodyPr/>
          <a:lstStyle/>
          <a:p>
            <a:r>
              <a:rPr lang="en-US" dirty="0"/>
              <a:t>Introducing SLAM</a:t>
            </a:r>
            <a:endParaRPr lang="en-AU" dirty="0"/>
          </a:p>
        </p:txBody>
      </p:sp>
      <p:sp>
        <p:nvSpPr>
          <p:cNvPr id="3" name="Content Placeholder 2">
            <a:extLst>
              <a:ext uri="{FF2B5EF4-FFF2-40B4-BE49-F238E27FC236}">
                <a16:creationId xmlns:a16="http://schemas.microsoft.com/office/drawing/2014/main" id="{89CF5EAF-626C-4C11-9B75-34EE8D35CA9C}"/>
              </a:ext>
            </a:extLst>
          </p:cNvPr>
          <p:cNvSpPr>
            <a:spLocks noGrp="1"/>
          </p:cNvSpPr>
          <p:nvPr>
            <p:ph idx="1"/>
          </p:nvPr>
        </p:nvSpPr>
        <p:spPr/>
        <p:txBody>
          <a:bodyPr/>
          <a:lstStyle/>
          <a:p>
            <a:r>
              <a:rPr lang="en-US" sz="2800" dirty="0"/>
              <a:t>SLAM or Simultaneous </a:t>
            </a:r>
            <a:r>
              <a:rPr lang="en-US" sz="2800" dirty="0" err="1"/>
              <a:t>Localisation</a:t>
            </a:r>
            <a:r>
              <a:rPr lang="en-US" sz="2800" dirty="0"/>
              <a:t> and Mapping.</a:t>
            </a:r>
          </a:p>
          <a:p>
            <a:endParaRPr lang="en-US" sz="2800" dirty="0"/>
          </a:p>
          <a:p>
            <a:r>
              <a:rPr lang="en-US" sz="2800" dirty="0"/>
              <a:t>Using Kalman Filter the robot views the world as a set of probabilities because it is never 100% sure of it's information.</a:t>
            </a:r>
            <a:endParaRPr lang="en-AU" sz="2800" dirty="0"/>
          </a:p>
        </p:txBody>
      </p:sp>
      <p:pic>
        <p:nvPicPr>
          <p:cNvPr id="1026" name="Picture 2" descr="conorhennessy/SLAM-Course-Solutions - githubmemory">
            <a:extLst>
              <a:ext uri="{FF2B5EF4-FFF2-40B4-BE49-F238E27FC236}">
                <a16:creationId xmlns:a16="http://schemas.microsoft.com/office/drawing/2014/main" id="{8DF3E8AE-7B6D-4792-8FF9-86EACB4B19D7}"/>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2217" y="3670663"/>
            <a:ext cx="4249783" cy="318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16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C9F7-D72B-4383-8A5A-E555CE26E66A}"/>
              </a:ext>
            </a:extLst>
          </p:cNvPr>
          <p:cNvSpPr>
            <a:spLocks noGrp="1"/>
          </p:cNvSpPr>
          <p:nvPr>
            <p:ph type="title"/>
          </p:nvPr>
        </p:nvSpPr>
        <p:spPr/>
        <p:txBody>
          <a:bodyPr/>
          <a:lstStyle/>
          <a:p>
            <a:r>
              <a:rPr lang="en-US" dirty="0"/>
              <a:t>Steps</a:t>
            </a:r>
            <a:endParaRPr lang="en-AU" dirty="0"/>
          </a:p>
        </p:txBody>
      </p:sp>
      <p:sp>
        <p:nvSpPr>
          <p:cNvPr id="3" name="Content Placeholder 2">
            <a:extLst>
              <a:ext uri="{FF2B5EF4-FFF2-40B4-BE49-F238E27FC236}">
                <a16:creationId xmlns:a16="http://schemas.microsoft.com/office/drawing/2014/main" id="{FC5476E1-81ED-4618-88AB-BE1D4E87E1B4}"/>
              </a:ext>
            </a:extLst>
          </p:cNvPr>
          <p:cNvSpPr>
            <a:spLocks noGrp="1"/>
          </p:cNvSpPr>
          <p:nvPr>
            <p:ph idx="1"/>
          </p:nvPr>
        </p:nvSpPr>
        <p:spPr/>
        <p:txBody>
          <a:bodyPr/>
          <a:lstStyle/>
          <a:p>
            <a:pPr marL="0" indent="0">
              <a:buNone/>
            </a:pPr>
            <a:r>
              <a:rPr lang="en-US" dirty="0"/>
              <a:t>1.  Prediction</a:t>
            </a:r>
          </a:p>
          <a:p>
            <a:pPr marL="0" indent="0">
              <a:buNone/>
            </a:pPr>
            <a:r>
              <a:rPr lang="en-US" dirty="0"/>
              <a:t>	- Using internal sensors to guess how much the robot has moved</a:t>
            </a:r>
          </a:p>
          <a:p>
            <a:pPr marL="0" indent="0">
              <a:buNone/>
            </a:pPr>
            <a:r>
              <a:rPr lang="en-US" dirty="0"/>
              <a:t>2.  Update</a:t>
            </a:r>
          </a:p>
          <a:p>
            <a:pPr marL="0" indent="0">
              <a:buNone/>
            </a:pPr>
            <a:r>
              <a:rPr lang="en-US" dirty="0"/>
              <a:t>	- Using sensors to update our assumptions about ourselves and our environment</a:t>
            </a:r>
          </a:p>
          <a:p>
            <a:pPr marL="0" indent="0">
              <a:buNone/>
            </a:pPr>
            <a:r>
              <a:rPr lang="en-US" dirty="0"/>
              <a:t>3.  Control</a:t>
            </a:r>
          </a:p>
          <a:p>
            <a:endParaRPr lang="en-US" dirty="0"/>
          </a:p>
          <a:p>
            <a:pPr marL="0" indent="0">
              <a:buNone/>
            </a:pPr>
            <a:r>
              <a:rPr lang="en-US" sz="2400" b="1" dirty="0"/>
              <a:t>SLAM Simplified</a:t>
            </a:r>
          </a:p>
          <a:p>
            <a:pPr marL="0" indent="0">
              <a:buNone/>
            </a:pPr>
            <a:r>
              <a:rPr lang="en-US" dirty="0"/>
              <a:t> - Simplified using a known map</a:t>
            </a:r>
          </a:p>
          <a:p>
            <a:pPr marL="0" indent="0">
              <a:buNone/>
            </a:pPr>
            <a:r>
              <a:rPr lang="en-US" dirty="0"/>
              <a:t> - Map Assisted </a:t>
            </a:r>
            <a:r>
              <a:rPr lang="en-US" dirty="0" err="1"/>
              <a:t>Localisation</a:t>
            </a:r>
            <a:r>
              <a:rPr lang="en-US" dirty="0"/>
              <a:t> and Navigation</a:t>
            </a:r>
            <a:endParaRPr lang="en-AU" dirty="0"/>
          </a:p>
        </p:txBody>
      </p:sp>
    </p:spTree>
    <p:extLst>
      <p:ext uri="{BB962C8B-B14F-4D97-AF65-F5344CB8AC3E}">
        <p14:creationId xmlns:p14="http://schemas.microsoft.com/office/powerpoint/2010/main" val="367330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72EBC-AB06-4D46-80CB-FE6BA9C46516}"/>
              </a:ext>
            </a:extLst>
          </p:cNvPr>
          <p:cNvSpPr>
            <a:spLocks noGrp="1"/>
          </p:cNvSpPr>
          <p:nvPr>
            <p:ph type="title"/>
          </p:nvPr>
        </p:nvSpPr>
        <p:spPr/>
        <p:txBody>
          <a:bodyPr/>
          <a:lstStyle/>
          <a:p>
            <a:r>
              <a:rPr lang="en-US" dirty="0"/>
              <a:t>MATLAB Refresher</a:t>
            </a:r>
            <a:endParaRPr lang="en-AU" dirty="0"/>
          </a:p>
        </p:txBody>
      </p:sp>
    </p:spTree>
    <p:extLst>
      <p:ext uri="{BB962C8B-B14F-4D97-AF65-F5344CB8AC3E}">
        <p14:creationId xmlns:p14="http://schemas.microsoft.com/office/powerpoint/2010/main" val="116937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FBE55-C75A-4967-A8A8-72B06372CE0B}"/>
              </a:ext>
            </a:extLst>
          </p:cNvPr>
          <p:cNvSpPr>
            <a:spLocks noGrp="1"/>
          </p:cNvSpPr>
          <p:nvPr>
            <p:ph type="title"/>
          </p:nvPr>
        </p:nvSpPr>
        <p:spPr/>
        <p:txBody>
          <a:bodyPr/>
          <a:lstStyle/>
          <a:p>
            <a:r>
              <a:rPr lang="en-US" dirty="0"/>
              <a:t>Our First MATLAB Script</a:t>
            </a:r>
            <a:endParaRPr lang="en-AU" dirty="0"/>
          </a:p>
        </p:txBody>
      </p:sp>
      <p:pic>
        <p:nvPicPr>
          <p:cNvPr id="6" name="Content Placeholder 5">
            <a:extLst>
              <a:ext uri="{FF2B5EF4-FFF2-40B4-BE49-F238E27FC236}">
                <a16:creationId xmlns:a16="http://schemas.microsoft.com/office/drawing/2014/main" id="{9C13D468-1A5E-476E-8DCB-18D94711BBB2}"/>
              </a:ext>
            </a:extLst>
          </p:cNvPr>
          <p:cNvPicPr>
            <a:picLocks noGrp="1" noChangeAspect="1"/>
          </p:cNvPicPr>
          <p:nvPr>
            <p:ph idx="1"/>
          </p:nvPr>
        </p:nvPicPr>
        <p:blipFill>
          <a:blip r:embed="rId2"/>
          <a:stretch>
            <a:fillRect/>
          </a:stretch>
        </p:blipFill>
        <p:spPr>
          <a:xfrm>
            <a:off x="0" y="1974310"/>
            <a:ext cx="12192000" cy="2897958"/>
          </a:xfrm>
        </p:spPr>
      </p:pic>
    </p:spTree>
    <p:extLst>
      <p:ext uri="{BB962C8B-B14F-4D97-AF65-F5344CB8AC3E}">
        <p14:creationId xmlns:p14="http://schemas.microsoft.com/office/powerpoint/2010/main" val="117005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BFBE55-C75A-4967-A8A8-72B06372CE0B}"/>
              </a:ext>
            </a:extLst>
          </p:cNvPr>
          <p:cNvSpPr>
            <a:spLocks noGrp="1"/>
          </p:cNvSpPr>
          <p:nvPr>
            <p:ph type="title"/>
          </p:nvPr>
        </p:nvSpPr>
        <p:spPr/>
        <p:txBody>
          <a:bodyPr/>
          <a:lstStyle/>
          <a:p>
            <a:r>
              <a:rPr lang="en-US" dirty="0"/>
              <a:t>Variables</a:t>
            </a:r>
            <a:endParaRPr lang="en-AU" dirty="0"/>
          </a:p>
        </p:txBody>
      </p:sp>
      <p:sp>
        <p:nvSpPr>
          <p:cNvPr id="4" name="Content Placeholder 3">
            <a:extLst>
              <a:ext uri="{FF2B5EF4-FFF2-40B4-BE49-F238E27FC236}">
                <a16:creationId xmlns:a16="http://schemas.microsoft.com/office/drawing/2014/main" id="{234CF79D-5DE2-4B9D-B1EB-F45A2CF81252}"/>
              </a:ext>
            </a:extLst>
          </p:cNvPr>
          <p:cNvSpPr>
            <a:spLocks noGrp="1"/>
          </p:cNvSpPr>
          <p:nvPr>
            <p:ph idx="1"/>
          </p:nvPr>
        </p:nvSpPr>
        <p:spPr/>
        <p:txBody>
          <a:bodyPr/>
          <a:lstStyle/>
          <a:p>
            <a:endParaRPr lang="en-AU" dirty="0"/>
          </a:p>
        </p:txBody>
      </p:sp>
      <p:pic>
        <p:nvPicPr>
          <p:cNvPr id="7" name="Picture 6">
            <a:extLst>
              <a:ext uri="{FF2B5EF4-FFF2-40B4-BE49-F238E27FC236}">
                <a16:creationId xmlns:a16="http://schemas.microsoft.com/office/drawing/2014/main" id="{D93D26B4-72FB-4DCE-AACD-05B94D2D67A5}"/>
              </a:ext>
            </a:extLst>
          </p:cNvPr>
          <p:cNvPicPr>
            <a:picLocks noChangeAspect="1"/>
          </p:cNvPicPr>
          <p:nvPr/>
        </p:nvPicPr>
        <p:blipFill rotWithShape="1">
          <a:blip r:embed="rId2"/>
          <a:srcRect t="31497"/>
          <a:stretch/>
        </p:blipFill>
        <p:spPr>
          <a:xfrm>
            <a:off x="345196" y="1799779"/>
            <a:ext cx="4353937" cy="3258441"/>
          </a:xfrm>
          <a:prstGeom prst="rect">
            <a:avLst/>
          </a:prstGeom>
        </p:spPr>
      </p:pic>
    </p:spTree>
    <p:extLst>
      <p:ext uri="{BB962C8B-B14F-4D97-AF65-F5344CB8AC3E}">
        <p14:creationId xmlns:p14="http://schemas.microsoft.com/office/powerpoint/2010/main" val="2736213884"/>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in Footer">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A-PowerpointTemplate" id="{2A8B30F3-915E-4D7C-97EF-AEA6ED100720}" vid="{E5B516C3-3868-4F86-A07D-41A14C3DF94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DE7EB1F3DCE347AAE9560052724832" ma:contentTypeVersion="13" ma:contentTypeDescription="Create a new document." ma:contentTypeScope="" ma:versionID="f167b41c4f6ff69ab6b452de22a54818">
  <xsd:schema xmlns:xsd="http://www.w3.org/2001/XMLSchema" xmlns:xs="http://www.w3.org/2001/XMLSchema" xmlns:p="http://schemas.microsoft.com/office/2006/metadata/properties" xmlns:ns2="3a9f5c61-4f56-44fc-923c-184ffa433cff" xmlns:ns3="1a2cfc97-58d2-440c-a0ae-778fcf7e5ef9" targetNamespace="http://schemas.microsoft.com/office/2006/metadata/properties" ma:root="true" ma:fieldsID="ca6a765a9f74b6ac7739161cb45fd8be" ns2:_="" ns3:_="">
    <xsd:import namespace="3a9f5c61-4f56-44fc-923c-184ffa433cff"/>
    <xsd:import namespace="1a2cfc97-58d2-440c-a0ae-778fcf7e5ef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9f5c61-4f56-44fc-923c-184ffa433c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a2cfc97-58d2-440c-a0ae-778fcf7e5ef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24DC2E-40F5-4B63-B097-97F74C35F79F}">
  <ds:schemaRefs>
    <ds:schemaRef ds:uri="http://schemas.microsoft.com/sharepoint/v3/contenttype/forms"/>
  </ds:schemaRefs>
</ds:datastoreItem>
</file>

<file path=customXml/itemProps2.xml><?xml version="1.0" encoding="utf-8"?>
<ds:datastoreItem xmlns:ds="http://schemas.openxmlformats.org/officeDocument/2006/customXml" ds:itemID="{A25C4617-E82D-4065-9518-FCE74068C5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9f5c61-4f56-44fc-923c-184ffa433cff"/>
    <ds:schemaRef ds:uri="1a2cfc97-58d2-440c-a0ae-778fcf7e5e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1670CE-104B-4C74-A33F-A0D70F7D7C45}">
  <ds:schemaRefs>
    <ds:schemaRef ds:uri="http://www.w3.org/XML/1998/namespace"/>
    <ds:schemaRef ds:uri="http://purl.org/dc/terms/"/>
    <ds:schemaRef ds:uri="http://purl.org/dc/dcmitype/"/>
    <ds:schemaRef ds:uri="http://purl.org/dc/elements/1.1/"/>
    <ds:schemaRef ds:uri="3a9f5c61-4f56-44fc-923c-184ffa433cff"/>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1a2cfc97-58d2-440c-a0ae-778fcf7e5ef9"/>
  </ds:schemaRefs>
</ds:datastoreItem>
</file>

<file path=docProps/app.xml><?xml version="1.0" encoding="utf-8"?>
<Properties xmlns="http://schemas.openxmlformats.org/officeDocument/2006/extended-properties" xmlns:vt="http://schemas.openxmlformats.org/officeDocument/2006/docPropsVTypes">
  <Template>Theme1</Template>
  <TotalTime>28</TotalTime>
  <Words>429</Words>
  <Application>Microsoft Office PowerPoint</Application>
  <PresentationFormat>Widescreen</PresentationFormat>
  <Paragraphs>50</Paragraphs>
  <Slides>17</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Calibri Light</vt:lpstr>
      <vt:lpstr>HelveticaNeueLT Std</vt:lpstr>
      <vt:lpstr>HelveticaNeueLT Std Blk</vt:lpstr>
      <vt:lpstr>Inter</vt:lpstr>
      <vt:lpstr>1_Custom Design</vt:lpstr>
      <vt:lpstr>Custom Design</vt:lpstr>
      <vt:lpstr>Main Footer</vt:lpstr>
      <vt:lpstr>Robotic Navigation and Vision</vt:lpstr>
      <vt:lpstr>PowerPoint Presentation</vt:lpstr>
      <vt:lpstr>PowerPoint Presentation</vt:lpstr>
      <vt:lpstr>The Task</vt:lpstr>
      <vt:lpstr>Introducing SLAM</vt:lpstr>
      <vt:lpstr>Steps</vt:lpstr>
      <vt:lpstr>MATLAB Refresher</vt:lpstr>
      <vt:lpstr>Our First MATLAB Script</vt:lpstr>
      <vt:lpstr>Variables</vt:lpstr>
      <vt:lpstr>Functions</vt:lpstr>
      <vt:lpstr>Putting our code together</vt:lpstr>
      <vt:lpstr>Setup</vt:lpstr>
      <vt:lpstr>Prediction</vt:lpstr>
      <vt:lpstr>Prediction Code</vt:lpstr>
      <vt:lpstr>Update</vt:lpstr>
      <vt:lpstr>Update Code</vt:lpstr>
      <vt:lpstr>Control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Line Racers</dc:title>
  <dc:creator>Emily Corser</dc:creator>
  <cp:lastModifiedBy>Cody Smith-Cripps</cp:lastModifiedBy>
  <cp:revision>35</cp:revision>
  <cp:lastPrinted>2020-08-24T22:41:59Z</cp:lastPrinted>
  <dcterms:created xsi:type="dcterms:W3CDTF">2006-08-16T00:00:00Z</dcterms:created>
  <dcterms:modified xsi:type="dcterms:W3CDTF">2021-09-29T12:40:19Z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0x01010004DE7EB1F3DCE347AAE9560052724832</vt:lpwstr>
  </property>
</Properties>
</file>